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2.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11"/>
  </p:notesMasterIdLst>
  <p:sldIdLst>
    <p:sldId id="256" r:id="rId2"/>
    <p:sldId id="384" r:id="rId3"/>
    <p:sldId id="267" r:id="rId4"/>
    <p:sldId id="257" r:id="rId5"/>
    <p:sldId id="258" r:id="rId6"/>
    <p:sldId id="268" r:id="rId7"/>
    <p:sldId id="269" r:id="rId8"/>
    <p:sldId id="270" r:id="rId9"/>
    <p:sldId id="260" r:id="rId10"/>
    <p:sldId id="259" r:id="rId11"/>
    <p:sldId id="271" r:id="rId12"/>
    <p:sldId id="27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2" r:id="rId32"/>
    <p:sldId id="323" r:id="rId33"/>
    <p:sldId id="324" r:id="rId34"/>
    <p:sldId id="325" r:id="rId35"/>
    <p:sldId id="326" r:id="rId36"/>
    <p:sldId id="327" r:id="rId37"/>
    <p:sldId id="328" r:id="rId38"/>
    <p:sldId id="329" r:id="rId39"/>
    <p:sldId id="330" r:id="rId40"/>
    <p:sldId id="331" r:id="rId41"/>
    <p:sldId id="333" r:id="rId42"/>
    <p:sldId id="334" r:id="rId43"/>
    <p:sldId id="407" r:id="rId44"/>
    <p:sldId id="335" r:id="rId45"/>
    <p:sldId id="336" r:id="rId46"/>
    <p:sldId id="337" r:id="rId47"/>
    <p:sldId id="338" r:id="rId48"/>
    <p:sldId id="339" r:id="rId49"/>
    <p:sldId id="340" r:id="rId50"/>
    <p:sldId id="341" r:id="rId51"/>
    <p:sldId id="342" r:id="rId52"/>
    <p:sldId id="343" r:id="rId53"/>
    <p:sldId id="344" r:id="rId54"/>
    <p:sldId id="345" r:id="rId55"/>
    <p:sldId id="399" r:id="rId56"/>
    <p:sldId id="346" r:id="rId57"/>
    <p:sldId id="347" r:id="rId58"/>
    <p:sldId id="348" r:id="rId59"/>
    <p:sldId id="349" r:id="rId60"/>
    <p:sldId id="350" r:id="rId61"/>
    <p:sldId id="351" r:id="rId62"/>
    <p:sldId id="352" r:id="rId63"/>
    <p:sldId id="408" r:id="rId64"/>
    <p:sldId id="354" r:id="rId65"/>
    <p:sldId id="355" r:id="rId66"/>
    <p:sldId id="490" r:id="rId67"/>
    <p:sldId id="357" r:id="rId68"/>
    <p:sldId id="358" r:id="rId69"/>
    <p:sldId id="359" r:id="rId70"/>
    <p:sldId id="491" r:id="rId71"/>
    <p:sldId id="400" r:id="rId72"/>
    <p:sldId id="409" r:id="rId73"/>
    <p:sldId id="362" r:id="rId74"/>
    <p:sldId id="363" r:id="rId75"/>
    <p:sldId id="364" r:id="rId76"/>
    <p:sldId id="365" r:id="rId77"/>
    <p:sldId id="366" r:id="rId78"/>
    <p:sldId id="367" r:id="rId79"/>
    <p:sldId id="368" r:id="rId80"/>
    <p:sldId id="369" r:id="rId81"/>
    <p:sldId id="370" r:id="rId82"/>
    <p:sldId id="371" r:id="rId83"/>
    <p:sldId id="374" r:id="rId84"/>
    <p:sldId id="375" r:id="rId85"/>
    <p:sldId id="376" r:id="rId86"/>
    <p:sldId id="402" r:id="rId87"/>
    <p:sldId id="378" r:id="rId88"/>
    <p:sldId id="379" r:id="rId89"/>
    <p:sldId id="380" r:id="rId90"/>
    <p:sldId id="403" r:id="rId91"/>
    <p:sldId id="382" r:id="rId92"/>
    <p:sldId id="383" r:id="rId93"/>
    <p:sldId id="406" r:id="rId94"/>
    <p:sldId id="385" r:id="rId95"/>
    <p:sldId id="386" r:id="rId96"/>
    <p:sldId id="487" r:id="rId97"/>
    <p:sldId id="486" r:id="rId98"/>
    <p:sldId id="492" r:id="rId99"/>
    <p:sldId id="388" r:id="rId100"/>
    <p:sldId id="389" r:id="rId101"/>
    <p:sldId id="390" r:id="rId102"/>
    <p:sldId id="391" r:id="rId103"/>
    <p:sldId id="483" r:id="rId104"/>
    <p:sldId id="485" r:id="rId105"/>
    <p:sldId id="394" r:id="rId106"/>
    <p:sldId id="458" r:id="rId107"/>
    <p:sldId id="396" r:id="rId108"/>
    <p:sldId id="459" r:id="rId109"/>
    <p:sldId id="460" r:id="rId110"/>
  </p:sldIdLst>
  <p:sldSz cx="12192000" cy="6858000"/>
  <p:notesSz cx="6858000" cy="9144000"/>
  <p:embeddedFontLst>
    <p:embeddedFont>
      <p:font typeface="Arial Narrow" panose="020B0606020202030204" pitchFamily="34" charset="0"/>
      <p:regular r:id="rId112"/>
      <p:bold r:id="rId113"/>
      <p:italic r:id="rId114"/>
      <p:boldItalic r:id="rId115"/>
    </p:embeddedFont>
    <p:embeddedFont>
      <p:font typeface="Calibri" panose="020F0502020204030204" pitchFamily="34" charset="0"/>
      <p:regular r:id="rId116"/>
      <p:bold r:id="rId117"/>
      <p:italic r:id="rId118"/>
      <p:boldItalic r:id="rId119"/>
    </p:embeddedFont>
    <p:embeddedFont>
      <p:font typeface="Calibri Light" panose="020F0302020204030204" pitchFamily="34" charset="0"/>
      <p:regular r:id="rId120"/>
      <p:italic r:id="rId121"/>
    </p:embeddedFont>
    <p:embeddedFont>
      <p:font typeface="Montserrat" panose="00000500000000000000" pitchFamily="2" charset="0"/>
      <p:regular r:id="rId122"/>
      <p:bold r:id="rId123"/>
      <p:italic r:id="rId124"/>
      <p:boldItalic r:id="rId125"/>
    </p:embeddedFont>
    <p:embeddedFont>
      <p:font typeface="Montserrat ExtraBold" panose="00000900000000000000" pitchFamily="2" charset="0"/>
      <p:bold r:id="rId126"/>
      <p:boldItalic r:id="rId127"/>
    </p:embeddedFont>
    <p:embeddedFont>
      <p:font typeface="Montserrat Medium" panose="00000600000000000000" pitchFamily="2" charset="0"/>
      <p:regular r:id="rId128"/>
      <p:italic r:id="rId129"/>
    </p:embeddedFont>
    <p:embeddedFont>
      <p:font typeface="Montserrat Regular" panose="00000500000000000000" pitchFamily="2" charset="0"/>
      <p:regular r:id="rId130"/>
    </p:embeddedFont>
    <p:embeddedFont>
      <p:font typeface="Montserrat SemiBold" panose="00000700000000000000" pitchFamily="2" charset="0"/>
      <p:regular r:id="rId131"/>
      <p:bold r:id="rId132"/>
      <p:italic r:id="rId133"/>
      <p:boldItalic r:id="rId134"/>
    </p:embeddedFont>
    <p:embeddedFont>
      <p:font typeface="Museo Sans 300" panose="02000000000000000000" charset="0"/>
      <p:regular r:id="rId135"/>
      <p:bold r:id="rId136"/>
      <p:italic r:id="rId137"/>
      <p:boldItalic r:id="rId138"/>
    </p:embeddedFont>
    <p:embeddedFont>
      <p:font typeface="Museo Sans Cond 300" panose="02000000000000000000" charset="0"/>
      <p:regular r:id="rId139"/>
      <p:bold r:id="rId140"/>
      <p:italic r:id="rId141"/>
      <p:boldItalic r:id="rId1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B05"/>
    <a:srgbClr val="B2A5A1"/>
    <a:srgbClr val="981855"/>
    <a:srgbClr val="AD8B22"/>
    <a:srgbClr val="696730"/>
    <a:srgbClr val="004023"/>
    <a:srgbClr val="87C8DC"/>
    <a:srgbClr val="50AB70"/>
    <a:srgbClr val="7D868C"/>
    <a:srgbClr val="6BC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52384-3D8E-4810-93E7-E523DADEF5AC}" v="91" dt="2023-10-10T20:49:54.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09" autoAdjust="0"/>
    <p:restoredTop sz="74497" autoAdjust="0"/>
  </p:normalViewPr>
  <p:slideViewPr>
    <p:cSldViewPr snapToGrid="0" snapToObjects="1" showGuides="1">
      <p:cViewPr varScale="1">
        <p:scale>
          <a:sx n="60" d="100"/>
          <a:sy n="60" d="100"/>
        </p:scale>
        <p:origin x="749" y="53"/>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6.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27.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fntdata"/><Relationship Id="rId118" Type="http://schemas.openxmlformats.org/officeDocument/2006/relationships/font" Target="fonts/font7.fntdata"/><Relationship Id="rId134" Type="http://schemas.openxmlformats.org/officeDocument/2006/relationships/font" Target="fonts/font23.fntdata"/><Relationship Id="rId139" Type="http://schemas.openxmlformats.org/officeDocument/2006/relationships/font" Target="fonts/font28.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3.fntdata"/><Relationship Id="rId129" Type="http://schemas.openxmlformats.org/officeDocument/2006/relationships/font" Target="fonts/font1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29.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3.fntdata"/><Relationship Id="rId119" Type="http://schemas.openxmlformats.org/officeDocument/2006/relationships/font" Target="fonts/font8.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9.fntdata"/><Relationship Id="rId135" Type="http://schemas.openxmlformats.org/officeDocument/2006/relationships/font" Target="fonts/font2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9.fntdata"/><Relationship Id="rId125" Type="http://schemas.openxmlformats.org/officeDocument/2006/relationships/font" Target="fonts/font14.fntdata"/><Relationship Id="rId141" Type="http://schemas.openxmlformats.org/officeDocument/2006/relationships/font" Target="fonts/font30.fntdata"/><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4.fntdata"/><Relationship Id="rId131" Type="http://schemas.openxmlformats.org/officeDocument/2006/relationships/font" Target="fonts/font20.fntdata"/><Relationship Id="rId136"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5.fntdata"/><Relationship Id="rId14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0.fntdata"/><Relationship Id="rId142" Type="http://schemas.openxmlformats.org/officeDocument/2006/relationships/font" Target="fonts/font3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5.fntdata"/><Relationship Id="rId137"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32" Type="http://schemas.openxmlformats.org/officeDocument/2006/relationships/font" Target="fonts/font2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1.fntdata"/><Relationship Id="rId143" Type="http://schemas.openxmlformats.org/officeDocument/2006/relationships/presProps" Target="presProps.xml"/><Relationship Id="rId14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1.fntdata"/><Relationship Id="rId133" Type="http://schemas.openxmlformats.org/officeDocument/2006/relationships/font" Target="fonts/font22.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2.fntdata"/><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Chettle" userId="935b4850-1d1b-4c46-9fd1-e7104d95dbe1" providerId="ADAL" clId="{08352384-3D8E-4810-93E7-E523DADEF5AC}"/>
    <pc:docChg chg="undo redo custSel addSld delSld modSld modMainMaster">
      <pc:chgData name="William Chettle" userId="935b4850-1d1b-4c46-9fd1-e7104d95dbe1" providerId="ADAL" clId="{08352384-3D8E-4810-93E7-E523DADEF5AC}" dt="2023-09-26T14:38:23.293" v="973" actId="20577"/>
      <pc:docMkLst>
        <pc:docMk/>
      </pc:docMkLst>
      <pc:sldChg chg="addSp delSp modSp mod modNotesTx">
        <pc:chgData name="William Chettle" userId="935b4850-1d1b-4c46-9fd1-e7104d95dbe1" providerId="ADAL" clId="{08352384-3D8E-4810-93E7-E523DADEF5AC}" dt="2023-09-19T20:21:58.307" v="177" actId="20577"/>
        <pc:sldMkLst>
          <pc:docMk/>
          <pc:sldMk cId="3743023607" sldId="260"/>
        </pc:sldMkLst>
        <pc:spChg chg="mod">
          <ac:chgData name="William Chettle" userId="935b4850-1d1b-4c46-9fd1-e7104d95dbe1" providerId="ADAL" clId="{08352384-3D8E-4810-93E7-E523DADEF5AC}" dt="2023-09-19T20:14:32.922" v="110" actId="1036"/>
          <ac:spMkLst>
            <pc:docMk/>
            <pc:sldMk cId="3743023607" sldId="260"/>
            <ac:spMk id="2" creationId="{584431B0-F515-1B4C-B69B-537335C4DB06}"/>
          </ac:spMkLst>
        </pc:spChg>
        <pc:spChg chg="mod">
          <ac:chgData name="William Chettle" userId="935b4850-1d1b-4c46-9fd1-e7104d95dbe1" providerId="ADAL" clId="{08352384-3D8E-4810-93E7-E523DADEF5AC}" dt="2023-09-19T20:14:48.291" v="130" actId="1038"/>
          <ac:spMkLst>
            <pc:docMk/>
            <pc:sldMk cId="3743023607" sldId="260"/>
            <ac:spMk id="5" creationId="{17323CCC-A068-438F-AF02-05EA7328DF0F}"/>
          </ac:spMkLst>
        </pc:spChg>
        <pc:spChg chg="mod">
          <ac:chgData name="William Chettle" userId="935b4850-1d1b-4c46-9fd1-e7104d95dbe1" providerId="ADAL" clId="{08352384-3D8E-4810-93E7-E523DADEF5AC}" dt="2023-09-19T20:12:52.979" v="59" actId="20577"/>
          <ac:spMkLst>
            <pc:docMk/>
            <pc:sldMk cId="3743023607" sldId="260"/>
            <ac:spMk id="7" creationId="{5FE285B4-7454-3D40-9206-C4CD53BF62D7}"/>
          </ac:spMkLst>
        </pc:spChg>
        <pc:spChg chg="mod">
          <ac:chgData name="William Chettle" userId="935b4850-1d1b-4c46-9fd1-e7104d95dbe1" providerId="ADAL" clId="{08352384-3D8E-4810-93E7-E523DADEF5AC}" dt="2023-09-19T20:21:58.307" v="177" actId="20577"/>
          <ac:spMkLst>
            <pc:docMk/>
            <pc:sldMk cId="3743023607" sldId="260"/>
            <ac:spMk id="8" creationId="{8CFE76A5-B145-4045-803D-4ED533161E27}"/>
          </ac:spMkLst>
        </pc:spChg>
        <pc:picChg chg="add mod modCrop">
          <ac:chgData name="William Chettle" userId="935b4850-1d1b-4c46-9fd1-e7104d95dbe1" providerId="ADAL" clId="{08352384-3D8E-4810-93E7-E523DADEF5AC}" dt="2023-09-19T20:14:41.074" v="118" actId="1036"/>
          <ac:picMkLst>
            <pc:docMk/>
            <pc:sldMk cId="3743023607" sldId="260"/>
            <ac:picMk id="4" creationId="{DEFD4001-831B-381C-B1DC-747BF2510574}"/>
          </ac:picMkLst>
        </pc:picChg>
        <pc:picChg chg="del">
          <ac:chgData name="William Chettle" userId="935b4850-1d1b-4c46-9fd1-e7104d95dbe1" providerId="ADAL" clId="{08352384-3D8E-4810-93E7-E523DADEF5AC}" dt="2023-09-19T20:11:45.809" v="46" actId="478"/>
          <ac:picMkLst>
            <pc:docMk/>
            <pc:sldMk cId="3743023607" sldId="260"/>
            <ac:picMk id="12" creationId="{B4B30B69-AE19-4812-AE8A-E42F4BE2DEB9}"/>
          </ac:picMkLst>
        </pc:picChg>
      </pc:sldChg>
      <pc:sldChg chg="addSp delSp modSp mod">
        <pc:chgData name="William Chettle" userId="935b4850-1d1b-4c46-9fd1-e7104d95dbe1" providerId="ADAL" clId="{08352384-3D8E-4810-93E7-E523DADEF5AC}" dt="2023-09-19T20:30:36.087" v="245" actId="1076"/>
        <pc:sldMkLst>
          <pc:docMk/>
          <pc:sldMk cId="2127068690" sldId="345"/>
        </pc:sldMkLst>
        <pc:spChg chg="mod ord">
          <ac:chgData name="William Chettle" userId="935b4850-1d1b-4c46-9fd1-e7104d95dbe1" providerId="ADAL" clId="{08352384-3D8E-4810-93E7-E523DADEF5AC}" dt="2023-09-19T20:30:14.137" v="237" actId="1036"/>
          <ac:spMkLst>
            <pc:docMk/>
            <pc:sldMk cId="2127068690" sldId="345"/>
            <ac:spMk id="2" creationId="{86D2911D-E29C-4E96-8BD3-D4463CB213A0}"/>
          </ac:spMkLst>
        </pc:spChg>
        <pc:spChg chg="mod ord">
          <ac:chgData name="William Chettle" userId="935b4850-1d1b-4c46-9fd1-e7104d95dbe1" providerId="ADAL" clId="{08352384-3D8E-4810-93E7-E523DADEF5AC}" dt="2023-09-19T20:30:36.087" v="245" actId="1076"/>
          <ac:spMkLst>
            <pc:docMk/>
            <pc:sldMk cId="2127068690" sldId="345"/>
            <ac:spMk id="5" creationId="{8C7AE490-B064-48A6-986E-F3E1EB713140}"/>
          </ac:spMkLst>
        </pc:spChg>
        <pc:spChg chg="mod">
          <ac:chgData name="William Chettle" userId="935b4850-1d1b-4c46-9fd1-e7104d95dbe1" providerId="ADAL" clId="{08352384-3D8E-4810-93E7-E523DADEF5AC}" dt="2023-09-19T20:28:16.990" v="192" actId="20577"/>
          <ac:spMkLst>
            <pc:docMk/>
            <pc:sldMk cId="2127068690" sldId="345"/>
            <ac:spMk id="6" creationId="{D0DCC9EC-583F-B34E-A35D-9F0E6A79BFAC}"/>
          </ac:spMkLst>
        </pc:spChg>
        <pc:spChg chg="mod">
          <ac:chgData name="William Chettle" userId="935b4850-1d1b-4c46-9fd1-e7104d95dbe1" providerId="ADAL" clId="{08352384-3D8E-4810-93E7-E523DADEF5AC}" dt="2023-09-19T20:30:17.687" v="242" actId="1036"/>
          <ac:spMkLst>
            <pc:docMk/>
            <pc:sldMk cId="2127068690" sldId="345"/>
            <ac:spMk id="7" creationId="{002C11F3-C6BE-7941-9A3D-285A532A844D}"/>
          </ac:spMkLst>
        </pc:spChg>
        <pc:picChg chg="add mod modCrop">
          <ac:chgData name="William Chettle" userId="935b4850-1d1b-4c46-9fd1-e7104d95dbe1" providerId="ADAL" clId="{08352384-3D8E-4810-93E7-E523DADEF5AC}" dt="2023-09-19T20:30:14.137" v="237" actId="1036"/>
          <ac:picMkLst>
            <pc:docMk/>
            <pc:sldMk cId="2127068690" sldId="345"/>
            <ac:picMk id="9" creationId="{713A2A8D-C5AD-F4FC-DFAB-AB5CC42E25B6}"/>
          </ac:picMkLst>
        </pc:picChg>
        <pc:picChg chg="del">
          <ac:chgData name="William Chettle" userId="935b4850-1d1b-4c46-9fd1-e7104d95dbe1" providerId="ADAL" clId="{08352384-3D8E-4810-93E7-E523DADEF5AC}" dt="2023-09-19T20:28:19.143" v="193" actId="478"/>
          <ac:picMkLst>
            <pc:docMk/>
            <pc:sldMk cId="2127068690" sldId="345"/>
            <ac:picMk id="10" creationId="{9722802E-D2C1-4D53-8B7D-EFA5F7EE8739}"/>
          </ac:picMkLst>
        </pc:picChg>
      </pc:sldChg>
      <pc:sldChg chg="addSp delSp modSp mod setBg modClrScheme modAnim chgLayout modNotesTx">
        <pc:chgData name="William Chettle" userId="935b4850-1d1b-4c46-9fd1-e7104d95dbe1" providerId="ADAL" clId="{08352384-3D8E-4810-93E7-E523DADEF5AC}" dt="2023-09-19T20:49:40.723" v="354" actId="1036"/>
        <pc:sldMkLst>
          <pc:docMk/>
          <pc:sldMk cId="568221393" sldId="355"/>
        </pc:sldMkLst>
        <pc:spChg chg="del mod ord">
          <ac:chgData name="William Chettle" userId="935b4850-1d1b-4c46-9fd1-e7104d95dbe1" providerId="ADAL" clId="{08352384-3D8E-4810-93E7-E523DADEF5AC}" dt="2023-09-19T20:43:51.716" v="320" actId="700"/>
          <ac:spMkLst>
            <pc:docMk/>
            <pc:sldMk cId="568221393" sldId="355"/>
            <ac:spMk id="4" creationId="{00000000-0000-0000-0000-000000000000}"/>
          </ac:spMkLst>
        </pc:spChg>
        <pc:spChg chg="add del mod ord">
          <ac:chgData name="William Chettle" userId="935b4850-1d1b-4c46-9fd1-e7104d95dbe1" providerId="ADAL" clId="{08352384-3D8E-4810-93E7-E523DADEF5AC}" dt="2023-09-19T20:42:09.610" v="251" actId="6264"/>
          <ac:spMkLst>
            <pc:docMk/>
            <pc:sldMk cId="568221393" sldId="355"/>
            <ac:spMk id="5" creationId="{860CAA6F-80D9-803D-3AB8-804C0256E37F}"/>
          </ac:spMkLst>
        </pc:spChg>
        <pc:spChg chg="add del mod ord">
          <ac:chgData name="William Chettle" userId="935b4850-1d1b-4c46-9fd1-e7104d95dbe1" providerId="ADAL" clId="{08352384-3D8E-4810-93E7-E523DADEF5AC}" dt="2023-09-19T20:42:09.610" v="251" actId="6264"/>
          <ac:spMkLst>
            <pc:docMk/>
            <pc:sldMk cId="568221393" sldId="355"/>
            <ac:spMk id="6" creationId="{94B19A19-35FA-C6A6-85F8-A27DA840989D}"/>
          </ac:spMkLst>
        </pc:spChg>
        <pc:spChg chg="add del mod ord">
          <ac:chgData name="William Chettle" userId="935b4850-1d1b-4c46-9fd1-e7104d95dbe1" providerId="ADAL" clId="{08352384-3D8E-4810-93E7-E523DADEF5AC}" dt="2023-09-19T20:42:09.610" v="251" actId="6264"/>
          <ac:spMkLst>
            <pc:docMk/>
            <pc:sldMk cId="568221393" sldId="355"/>
            <ac:spMk id="7" creationId="{CC856E0A-5D4E-A682-55E1-C5DE2E2C3CDE}"/>
          </ac:spMkLst>
        </pc:spChg>
        <pc:spChg chg="add del mod">
          <ac:chgData name="William Chettle" userId="935b4850-1d1b-4c46-9fd1-e7104d95dbe1" providerId="ADAL" clId="{08352384-3D8E-4810-93E7-E523DADEF5AC}" dt="2023-09-19T20:42:09.610" v="251" actId="6264"/>
          <ac:spMkLst>
            <pc:docMk/>
            <pc:sldMk cId="568221393" sldId="355"/>
            <ac:spMk id="8" creationId="{6619EAF8-B76A-B673-79CC-DDF1919A62DB}"/>
          </ac:spMkLst>
        </pc:spChg>
        <pc:spChg chg="add del mod ord">
          <ac:chgData name="William Chettle" userId="935b4850-1d1b-4c46-9fd1-e7104d95dbe1" providerId="ADAL" clId="{08352384-3D8E-4810-93E7-E523DADEF5AC}" dt="2023-09-19T20:42:40.177" v="254" actId="700"/>
          <ac:spMkLst>
            <pc:docMk/>
            <pc:sldMk cId="568221393" sldId="355"/>
            <ac:spMk id="9" creationId="{4300C082-0CAB-AC31-BD5B-277864E1DF5E}"/>
          </ac:spMkLst>
        </pc:spChg>
        <pc:spChg chg="add del mod ord">
          <ac:chgData name="William Chettle" userId="935b4850-1d1b-4c46-9fd1-e7104d95dbe1" providerId="ADAL" clId="{08352384-3D8E-4810-93E7-E523DADEF5AC}" dt="2023-09-19T20:42:40.177" v="254" actId="700"/>
          <ac:spMkLst>
            <pc:docMk/>
            <pc:sldMk cId="568221393" sldId="355"/>
            <ac:spMk id="10" creationId="{79055010-814B-4761-BB8B-9B3062585110}"/>
          </ac:spMkLst>
        </pc:spChg>
        <pc:spChg chg="add del mod ord">
          <ac:chgData name="William Chettle" userId="935b4850-1d1b-4c46-9fd1-e7104d95dbe1" providerId="ADAL" clId="{08352384-3D8E-4810-93E7-E523DADEF5AC}" dt="2023-09-19T20:42:40.177" v="254" actId="700"/>
          <ac:spMkLst>
            <pc:docMk/>
            <pc:sldMk cId="568221393" sldId="355"/>
            <ac:spMk id="11" creationId="{50C28B12-2FA5-7D7D-0A79-9E4C8FF89122}"/>
          </ac:spMkLst>
        </pc:spChg>
        <pc:spChg chg="add mod ord">
          <ac:chgData name="William Chettle" userId="935b4850-1d1b-4c46-9fd1-e7104d95dbe1" providerId="ADAL" clId="{08352384-3D8E-4810-93E7-E523DADEF5AC}" dt="2023-09-19T20:43:57.471" v="321" actId="700"/>
          <ac:spMkLst>
            <pc:docMk/>
            <pc:sldMk cId="568221393" sldId="355"/>
            <ac:spMk id="12" creationId="{5A8454B2-6F43-3204-17C6-0B8DCE5457B1}"/>
          </ac:spMkLst>
        </pc:spChg>
        <pc:spChg chg="add mod ord">
          <ac:chgData name="William Chettle" userId="935b4850-1d1b-4c46-9fd1-e7104d95dbe1" providerId="ADAL" clId="{08352384-3D8E-4810-93E7-E523DADEF5AC}" dt="2023-09-19T20:49:40.723" v="354" actId="1036"/>
          <ac:spMkLst>
            <pc:docMk/>
            <pc:sldMk cId="568221393" sldId="355"/>
            <ac:spMk id="13" creationId="{588E9458-8CC8-B3B1-7003-706CE6209522}"/>
          </ac:spMkLst>
        </pc:spChg>
        <pc:spChg chg="add del mod ord">
          <ac:chgData name="William Chettle" userId="935b4850-1d1b-4c46-9fd1-e7104d95dbe1" providerId="ADAL" clId="{08352384-3D8E-4810-93E7-E523DADEF5AC}" dt="2023-09-19T20:43:57.471" v="321" actId="700"/>
          <ac:spMkLst>
            <pc:docMk/>
            <pc:sldMk cId="568221393" sldId="355"/>
            <ac:spMk id="14" creationId="{17BCD139-096D-3F3F-2F43-307633F12CCE}"/>
          </ac:spMkLst>
        </pc:spChg>
        <pc:spChg chg="add del mod ord">
          <ac:chgData name="William Chettle" userId="935b4850-1d1b-4c46-9fd1-e7104d95dbe1" providerId="ADAL" clId="{08352384-3D8E-4810-93E7-E523DADEF5AC}" dt="2023-09-19T20:43:57.471" v="321" actId="700"/>
          <ac:spMkLst>
            <pc:docMk/>
            <pc:sldMk cId="568221393" sldId="355"/>
            <ac:spMk id="15" creationId="{9B66090F-30C9-EEE2-7016-C1579F141254}"/>
          </ac:spMkLst>
        </pc:spChg>
        <pc:spChg chg="add mod ord">
          <ac:chgData name="William Chettle" userId="935b4850-1d1b-4c46-9fd1-e7104d95dbe1" providerId="ADAL" clId="{08352384-3D8E-4810-93E7-E523DADEF5AC}" dt="2023-09-19T20:43:57.471" v="321" actId="700"/>
          <ac:spMkLst>
            <pc:docMk/>
            <pc:sldMk cId="568221393" sldId="355"/>
            <ac:spMk id="16" creationId="{8AF4229B-2570-0B07-55B2-00AA7D26DA8C}"/>
          </ac:spMkLst>
        </pc:spChg>
        <pc:picChg chg="add mod modCrop">
          <ac:chgData name="William Chettle" userId="935b4850-1d1b-4c46-9fd1-e7104d95dbe1" providerId="ADAL" clId="{08352384-3D8E-4810-93E7-E523DADEF5AC}" dt="2023-09-19T20:49:36.930" v="344" actId="1076"/>
          <ac:picMkLst>
            <pc:docMk/>
            <pc:sldMk cId="568221393" sldId="355"/>
            <ac:picMk id="3" creationId="{894FFF03-B028-F706-4EE1-A255C0F1B1C0}"/>
          </ac:picMkLst>
        </pc:picChg>
        <pc:picChg chg="del">
          <ac:chgData name="William Chettle" userId="935b4850-1d1b-4c46-9fd1-e7104d95dbe1" providerId="ADAL" clId="{08352384-3D8E-4810-93E7-E523DADEF5AC}" dt="2023-09-19T20:41:46.370" v="247" actId="478"/>
          <ac:picMkLst>
            <pc:docMk/>
            <pc:sldMk cId="568221393" sldId="355"/>
            <ac:picMk id="2050" creationId="{23993971-0253-47BF-B699-8CC331FEEC41}"/>
          </ac:picMkLst>
        </pc:picChg>
        <pc:cxnChg chg="add mod">
          <ac:chgData name="William Chettle" userId="935b4850-1d1b-4c46-9fd1-e7104d95dbe1" providerId="ADAL" clId="{08352384-3D8E-4810-93E7-E523DADEF5AC}" dt="2023-09-19T20:44:11.412" v="323" actId="14100"/>
          <ac:cxnSpMkLst>
            <pc:docMk/>
            <pc:sldMk cId="568221393" sldId="355"/>
            <ac:cxnSpMk id="17" creationId="{094002AD-E9F2-7C0D-F2D6-12B88114C8BF}"/>
          </ac:cxnSpMkLst>
        </pc:cxnChg>
      </pc:sldChg>
      <pc:sldChg chg="modSp del mod">
        <pc:chgData name="William Chettle" userId="935b4850-1d1b-4c46-9fd1-e7104d95dbe1" providerId="ADAL" clId="{08352384-3D8E-4810-93E7-E523DADEF5AC}" dt="2023-09-19T20:59:26.833" v="446" actId="47"/>
        <pc:sldMkLst>
          <pc:docMk/>
          <pc:sldMk cId="1514212883" sldId="356"/>
        </pc:sldMkLst>
        <pc:spChg chg="mod">
          <ac:chgData name="William Chettle" userId="935b4850-1d1b-4c46-9fd1-e7104d95dbe1" providerId="ADAL" clId="{08352384-3D8E-4810-93E7-E523DADEF5AC}" dt="2023-09-19T20:54:44.390" v="358" actId="20577"/>
          <ac:spMkLst>
            <pc:docMk/>
            <pc:sldMk cId="1514212883" sldId="356"/>
            <ac:spMk id="7" creationId="{00000000-0000-0000-0000-000000000000}"/>
          </ac:spMkLst>
        </pc:spChg>
      </pc:sldChg>
      <pc:sldChg chg="modSp mod">
        <pc:chgData name="William Chettle" userId="935b4850-1d1b-4c46-9fd1-e7104d95dbe1" providerId="ADAL" clId="{08352384-3D8E-4810-93E7-E523DADEF5AC}" dt="2023-09-19T21:08:13.133" v="510" actId="20577"/>
        <pc:sldMkLst>
          <pc:docMk/>
          <pc:sldMk cId="3302530307" sldId="358"/>
        </pc:sldMkLst>
        <pc:spChg chg="mod">
          <ac:chgData name="William Chettle" userId="935b4850-1d1b-4c46-9fd1-e7104d95dbe1" providerId="ADAL" clId="{08352384-3D8E-4810-93E7-E523DADEF5AC}" dt="2023-09-19T21:08:13.133" v="510" actId="20577"/>
          <ac:spMkLst>
            <pc:docMk/>
            <pc:sldMk cId="3302530307" sldId="358"/>
            <ac:spMk id="13" creationId="{607BC523-8196-C247-A52A-822CC4CBACDE}"/>
          </ac:spMkLst>
        </pc:spChg>
        <pc:spChg chg="mod">
          <ac:chgData name="William Chettle" userId="935b4850-1d1b-4c46-9fd1-e7104d95dbe1" providerId="ADAL" clId="{08352384-3D8E-4810-93E7-E523DADEF5AC}" dt="2023-09-19T21:03:51.001" v="504" actId="20577"/>
          <ac:spMkLst>
            <pc:docMk/>
            <pc:sldMk cId="3302530307" sldId="358"/>
            <ac:spMk id="24" creationId="{00000000-0000-0000-0000-000000000000}"/>
          </ac:spMkLst>
        </pc:spChg>
      </pc:sldChg>
      <pc:sldChg chg="modSp mod modNotesTx">
        <pc:chgData name="William Chettle" userId="935b4850-1d1b-4c46-9fd1-e7104d95dbe1" providerId="ADAL" clId="{08352384-3D8E-4810-93E7-E523DADEF5AC}" dt="2023-09-19T21:11:17.909" v="537" actId="20577"/>
        <pc:sldMkLst>
          <pc:docMk/>
          <pc:sldMk cId="938077871" sldId="359"/>
        </pc:sldMkLst>
        <pc:spChg chg="mod">
          <ac:chgData name="William Chettle" userId="935b4850-1d1b-4c46-9fd1-e7104d95dbe1" providerId="ADAL" clId="{08352384-3D8E-4810-93E7-E523DADEF5AC}" dt="2023-09-19T21:09:40.035" v="518" actId="20577"/>
          <ac:spMkLst>
            <pc:docMk/>
            <pc:sldMk cId="938077871" sldId="359"/>
            <ac:spMk id="3" creationId="{0C43D448-CF46-F842-B1F3-5505B292629C}"/>
          </ac:spMkLst>
        </pc:spChg>
        <pc:spChg chg="mod">
          <ac:chgData name="William Chettle" userId="935b4850-1d1b-4c46-9fd1-e7104d95dbe1" providerId="ADAL" clId="{08352384-3D8E-4810-93E7-E523DADEF5AC}" dt="2023-09-19T21:11:17.909" v="537" actId="20577"/>
          <ac:spMkLst>
            <pc:docMk/>
            <pc:sldMk cId="938077871" sldId="359"/>
            <ac:spMk id="200" creationId="{00000000-0000-0000-0000-000000000000}"/>
          </ac:spMkLst>
        </pc:spChg>
        <pc:spChg chg="mod">
          <ac:chgData name="William Chettle" userId="935b4850-1d1b-4c46-9fd1-e7104d95dbe1" providerId="ADAL" clId="{08352384-3D8E-4810-93E7-E523DADEF5AC}" dt="2023-09-19T21:09:43.610" v="520" actId="20577"/>
          <ac:spMkLst>
            <pc:docMk/>
            <pc:sldMk cId="938077871" sldId="359"/>
            <ac:spMk id="205" creationId="{00000000-0000-0000-0000-000000000000}"/>
          </ac:spMkLst>
        </pc:spChg>
        <pc:spChg chg="mod">
          <ac:chgData name="William Chettle" userId="935b4850-1d1b-4c46-9fd1-e7104d95dbe1" providerId="ADAL" clId="{08352384-3D8E-4810-93E7-E523DADEF5AC}" dt="2023-09-19T21:11:11.372" v="534" actId="20577"/>
          <ac:spMkLst>
            <pc:docMk/>
            <pc:sldMk cId="938077871" sldId="359"/>
            <ac:spMk id="4096" creationId="{00000000-0000-0000-0000-000000000000}"/>
          </ac:spMkLst>
        </pc:spChg>
        <pc:spChg chg="mod">
          <ac:chgData name="William Chettle" userId="935b4850-1d1b-4c46-9fd1-e7104d95dbe1" providerId="ADAL" clId="{08352384-3D8E-4810-93E7-E523DADEF5AC}" dt="2023-09-19T21:09:47.179" v="522" actId="20577"/>
          <ac:spMkLst>
            <pc:docMk/>
            <pc:sldMk cId="938077871" sldId="359"/>
            <ac:spMk id="4097" creationId="{00000000-0000-0000-0000-000000000000}"/>
          </ac:spMkLst>
        </pc:spChg>
      </pc:sldChg>
      <pc:sldChg chg="addSp delSp modSp mod">
        <pc:chgData name="William Chettle" userId="935b4850-1d1b-4c46-9fd1-e7104d95dbe1" providerId="ADAL" clId="{08352384-3D8E-4810-93E7-E523DADEF5AC}" dt="2023-09-19T20:09:18.358" v="45" actId="1038"/>
        <pc:sldMkLst>
          <pc:docMk/>
          <pc:sldMk cId="2514936503" sldId="384"/>
        </pc:sldMkLst>
        <pc:spChg chg="add del mod">
          <ac:chgData name="William Chettle" userId="935b4850-1d1b-4c46-9fd1-e7104d95dbe1" providerId="ADAL" clId="{08352384-3D8E-4810-93E7-E523DADEF5AC}" dt="2023-09-19T20:08:39.449" v="11" actId="478"/>
          <ac:spMkLst>
            <pc:docMk/>
            <pc:sldMk cId="2514936503" sldId="384"/>
            <ac:spMk id="7" creationId="{58732C3A-442B-09DF-A53E-2F39AB15A7C6}"/>
          </ac:spMkLst>
        </pc:spChg>
        <pc:spChg chg="del">
          <ac:chgData name="William Chettle" userId="935b4850-1d1b-4c46-9fd1-e7104d95dbe1" providerId="ADAL" clId="{08352384-3D8E-4810-93E7-E523DADEF5AC}" dt="2023-09-19T20:08:24.441" v="8" actId="478"/>
          <ac:spMkLst>
            <pc:docMk/>
            <pc:sldMk cId="2514936503" sldId="384"/>
            <ac:spMk id="92" creationId="{00000000-0000-0000-0000-000000000000}"/>
          </ac:spMkLst>
        </pc:spChg>
        <pc:picChg chg="mod modCrop">
          <ac:chgData name="William Chettle" userId="935b4850-1d1b-4c46-9fd1-e7104d95dbe1" providerId="ADAL" clId="{08352384-3D8E-4810-93E7-E523DADEF5AC}" dt="2023-09-19T20:09:18.358" v="45" actId="1038"/>
          <ac:picMkLst>
            <pc:docMk/>
            <pc:sldMk cId="2514936503" sldId="384"/>
            <ac:picMk id="4" creationId="{9F22790F-FCEE-AE59-3C10-A84962C763BC}"/>
          </ac:picMkLst>
        </pc:picChg>
      </pc:sldChg>
      <pc:sldChg chg="modNotesTx">
        <pc:chgData name="William Chettle" userId="935b4850-1d1b-4c46-9fd1-e7104d95dbe1" providerId="ADAL" clId="{08352384-3D8E-4810-93E7-E523DADEF5AC}" dt="2023-09-19T20:30:49.064" v="246" actId="20577"/>
        <pc:sldMkLst>
          <pc:docMk/>
          <pc:sldMk cId="2229279339" sldId="399"/>
        </pc:sldMkLst>
      </pc:sldChg>
      <pc:sldChg chg="addSp delSp modSp mod modNotesTx">
        <pc:chgData name="William Chettle" userId="935b4850-1d1b-4c46-9fd1-e7104d95dbe1" providerId="ADAL" clId="{08352384-3D8E-4810-93E7-E523DADEF5AC}" dt="2023-09-26T14:38:23.293" v="973" actId="20577"/>
        <pc:sldMkLst>
          <pc:docMk/>
          <pc:sldMk cId="648965895" sldId="400"/>
        </pc:sldMkLst>
        <pc:spChg chg="mod">
          <ac:chgData name="William Chettle" userId="935b4850-1d1b-4c46-9fd1-e7104d95dbe1" providerId="ADAL" clId="{08352384-3D8E-4810-93E7-E523DADEF5AC}" dt="2023-09-20T00:31:55.545" v="666" actId="5793"/>
          <ac:spMkLst>
            <pc:docMk/>
            <pc:sldMk cId="648965895" sldId="400"/>
            <ac:spMk id="2" creationId="{00000000-0000-0000-0000-000000000000}"/>
          </ac:spMkLst>
        </pc:spChg>
        <pc:spChg chg="del mod">
          <ac:chgData name="William Chettle" userId="935b4850-1d1b-4c46-9fd1-e7104d95dbe1" providerId="ADAL" clId="{08352384-3D8E-4810-93E7-E523DADEF5AC}" dt="2023-09-20T00:35:01.076" v="693" actId="478"/>
          <ac:spMkLst>
            <pc:docMk/>
            <pc:sldMk cId="648965895" sldId="400"/>
            <ac:spMk id="5" creationId="{00000000-0000-0000-0000-000000000000}"/>
          </ac:spMkLst>
        </pc:spChg>
        <pc:spChg chg="mod">
          <ac:chgData name="William Chettle" userId="935b4850-1d1b-4c46-9fd1-e7104d95dbe1" providerId="ADAL" clId="{08352384-3D8E-4810-93E7-E523DADEF5AC}" dt="2023-09-20T00:34:13.687" v="682" actId="27636"/>
          <ac:spMkLst>
            <pc:docMk/>
            <pc:sldMk cId="648965895" sldId="400"/>
            <ac:spMk id="7" creationId="{EECB9FA7-E209-8C44-8509-BC87E5D811E3}"/>
          </ac:spMkLst>
        </pc:spChg>
        <pc:spChg chg="mod">
          <ac:chgData name="William Chettle" userId="935b4850-1d1b-4c46-9fd1-e7104d95dbe1" providerId="ADAL" clId="{08352384-3D8E-4810-93E7-E523DADEF5AC}" dt="2023-09-20T00:36:19.161" v="705" actId="207"/>
          <ac:spMkLst>
            <pc:docMk/>
            <pc:sldMk cId="648965895" sldId="400"/>
            <ac:spMk id="13" creationId="{0E7A4B7C-2D38-4D21-AFA9-EF79912386C5}"/>
          </ac:spMkLst>
        </pc:spChg>
        <pc:spChg chg="del">
          <ac:chgData name="William Chettle" userId="935b4850-1d1b-4c46-9fd1-e7104d95dbe1" providerId="ADAL" clId="{08352384-3D8E-4810-93E7-E523DADEF5AC}" dt="2023-09-20T00:32:25.366" v="673" actId="478"/>
          <ac:spMkLst>
            <pc:docMk/>
            <pc:sldMk cId="648965895" sldId="400"/>
            <ac:spMk id="14" creationId="{F612EB63-D6B8-4FFB-8EA6-A15218CCE880}"/>
          </ac:spMkLst>
        </pc:spChg>
        <pc:spChg chg="mod">
          <ac:chgData name="William Chettle" userId="935b4850-1d1b-4c46-9fd1-e7104d95dbe1" providerId="ADAL" clId="{08352384-3D8E-4810-93E7-E523DADEF5AC}" dt="2023-09-20T00:35:16.215" v="695" actId="207"/>
          <ac:spMkLst>
            <pc:docMk/>
            <pc:sldMk cId="648965895" sldId="400"/>
            <ac:spMk id="15" creationId="{B9F36B1F-F7EA-4581-B9CA-34172FE76A70}"/>
          </ac:spMkLst>
        </pc:spChg>
        <pc:spChg chg="mod">
          <ac:chgData name="William Chettle" userId="935b4850-1d1b-4c46-9fd1-e7104d95dbe1" providerId="ADAL" clId="{08352384-3D8E-4810-93E7-E523DADEF5AC}" dt="2023-09-20T00:34:54.358" v="691" actId="207"/>
          <ac:spMkLst>
            <pc:docMk/>
            <pc:sldMk cId="648965895" sldId="400"/>
            <ac:spMk id="16" creationId="{2F07D4FE-32FC-4C1D-B778-0B7FC7693F58}"/>
          </ac:spMkLst>
        </pc:spChg>
        <pc:spChg chg="mod">
          <ac:chgData name="William Chettle" userId="935b4850-1d1b-4c46-9fd1-e7104d95dbe1" providerId="ADAL" clId="{08352384-3D8E-4810-93E7-E523DADEF5AC}" dt="2023-09-20T00:35:53.376" v="699" actId="207"/>
          <ac:spMkLst>
            <pc:docMk/>
            <pc:sldMk cId="648965895" sldId="400"/>
            <ac:spMk id="17" creationId="{38AAC846-7C94-4749-B148-9FAD0D4ACD28}"/>
          </ac:spMkLst>
        </pc:spChg>
        <pc:spChg chg="mod">
          <ac:chgData name="William Chettle" userId="935b4850-1d1b-4c46-9fd1-e7104d95dbe1" providerId="ADAL" clId="{08352384-3D8E-4810-93E7-E523DADEF5AC}" dt="2023-09-20T00:35:40.163" v="697" actId="207"/>
          <ac:spMkLst>
            <pc:docMk/>
            <pc:sldMk cId="648965895" sldId="400"/>
            <ac:spMk id="18" creationId="{6BCA13D8-4B96-4741-A48F-7E0EBCFABED0}"/>
          </ac:spMkLst>
        </pc:spChg>
        <pc:graphicFrameChg chg="add del mod">
          <ac:chgData name="William Chettle" userId="935b4850-1d1b-4c46-9fd1-e7104d95dbe1" providerId="ADAL" clId="{08352384-3D8E-4810-93E7-E523DADEF5AC}" dt="2023-09-20T00:32:06.045" v="668"/>
          <ac:graphicFrameMkLst>
            <pc:docMk/>
            <pc:sldMk cId="648965895" sldId="400"/>
            <ac:graphicFrameMk id="3" creationId="{960A9A73-EF9F-F016-71B3-149CAF986CBC}"/>
          </ac:graphicFrameMkLst>
        </pc:graphicFrameChg>
        <pc:picChg chg="del">
          <ac:chgData name="William Chettle" userId="935b4850-1d1b-4c46-9fd1-e7104d95dbe1" providerId="ADAL" clId="{08352384-3D8E-4810-93E7-E523DADEF5AC}" dt="2023-09-20T00:31:37.931" v="650" actId="478"/>
          <ac:picMkLst>
            <pc:docMk/>
            <pc:sldMk cId="648965895" sldId="400"/>
            <ac:picMk id="4" creationId="{254960E2-145D-450A-A0D1-AB6AB66FA588}"/>
          </ac:picMkLst>
        </pc:picChg>
        <pc:picChg chg="add mod">
          <ac:chgData name="William Chettle" userId="935b4850-1d1b-4c46-9fd1-e7104d95dbe1" providerId="ADAL" clId="{08352384-3D8E-4810-93E7-E523DADEF5AC}" dt="2023-09-20T00:32:28.706" v="674" actId="14100"/>
          <ac:picMkLst>
            <pc:docMk/>
            <pc:sldMk cId="648965895" sldId="400"/>
            <ac:picMk id="6" creationId="{EAA4059E-0906-EB21-E7BC-1F2E53818EBC}"/>
          </ac:picMkLst>
        </pc:picChg>
      </pc:sldChg>
      <pc:sldChg chg="modSp mod">
        <pc:chgData name="William Chettle" userId="935b4850-1d1b-4c46-9fd1-e7104d95dbe1" providerId="ADAL" clId="{08352384-3D8E-4810-93E7-E523DADEF5AC}" dt="2023-09-21T13:54:54.835" v="969" actId="20577"/>
        <pc:sldMkLst>
          <pc:docMk/>
          <pc:sldMk cId="1814425824" sldId="483"/>
        </pc:sldMkLst>
        <pc:spChg chg="mod">
          <ac:chgData name="William Chettle" userId="935b4850-1d1b-4c46-9fd1-e7104d95dbe1" providerId="ADAL" clId="{08352384-3D8E-4810-93E7-E523DADEF5AC}" dt="2023-09-21T13:54:54.835" v="969" actId="20577"/>
          <ac:spMkLst>
            <pc:docMk/>
            <pc:sldMk cId="1814425824" sldId="483"/>
            <ac:spMk id="6" creationId="{55D3A7A8-C5B4-D941-B7CB-58A6EC55E806}"/>
          </ac:spMkLst>
        </pc:spChg>
        <pc:graphicFrameChg chg="mod">
          <ac:chgData name="William Chettle" userId="935b4850-1d1b-4c46-9fd1-e7104d95dbe1" providerId="ADAL" clId="{08352384-3D8E-4810-93E7-E523DADEF5AC}" dt="2023-09-21T13:51:09.220" v="952" actId="20577"/>
          <ac:graphicFrameMkLst>
            <pc:docMk/>
            <pc:sldMk cId="1814425824" sldId="483"/>
            <ac:graphicFrameMk id="11" creationId="{3FDE328E-8B43-4A0C-AE20-E0A9440D0C93}"/>
          </ac:graphicFrameMkLst>
        </pc:graphicFrameChg>
      </pc:sldChg>
      <pc:sldChg chg="modSp mod">
        <pc:chgData name="William Chettle" userId="935b4850-1d1b-4c46-9fd1-e7104d95dbe1" providerId="ADAL" clId="{08352384-3D8E-4810-93E7-E523DADEF5AC}" dt="2023-09-21T14:13:05.857" v="972" actId="20577"/>
        <pc:sldMkLst>
          <pc:docMk/>
          <pc:sldMk cId="2625015642" sldId="485"/>
        </pc:sldMkLst>
        <pc:spChg chg="mod">
          <ac:chgData name="William Chettle" userId="935b4850-1d1b-4c46-9fd1-e7104d95dbe1" providerId="ADAL" clId="{08352384-3D8E-4810-93E7-E523DADEF5AC}" dt="2023-09-21T14:13:05.857" v="972" actId="20577"/>
          <ac:spMkLst>
            <pc:docMk/>
            <pc:sldMk cId="2625015642" sldId="485"/>
            <ac:spMk id="6" creationId="{55D3A7A8-C5B4-D941-B7CB-58A6EC55E806}"/>
          </ac:spMkLst>
        </pc:spChg>
        <pc:graphicFrameChg chg="mod">
          <ac:chgData name="William Chettle" userId="935b4850-1d1b-4c46-9fd1-e7104d95dbe1" providerId="ADAL" clId="{08352384-3D8E-4810-93E7-E523DADEF5AC}" dt="2023-09-21T13:52:56.384" v="968" actId="20577"/>
          <ac:graphicFrameMkLst>
            <pc:docMk/>
            <pc:sldMk cId="2625015642" sldId="485"/>
            <ac:graphicFrameMk id="11" creationId="{3FDE328E-8B43-4A0C-AE20-E0A9440D0C93}"/>
          </ac:graphicFrameMkLst>
        </pc:graphicFrameChg>
      </pc:sldChg>
      <pc:sldChg chg="addSp delSp modSp mod modAnim">
        <pc:chgData name="William Chettle" userId="935b4850-1d1b-4c46-9fd1-e7104d95dbe1" providerId="ADAL" clId="{08352384-3D8E-4810-93E7-E523DADEF5AC}" dt="2023-09-20T01:15:30.660" v="736" actId="1037"/>
        <pc:sldMkLst>
          <pc:docMk/>
          <pc:sldMk cId="2928580270" sldId="486"/>
        </pc:sldMkLst>
        <pc:spChg chg="mod">
          <ac:chgData name="William Chettle" userId="935b4850-1d1b-4c46-9fd1-e7104d95dbe1" providerId="ADAL" clId="{08352384-3D8E-4810-93E7-E523DADEF5AC}" dt="2023-09-20T01:14:38.758" v="709"/>
          <ac:spMkLst>
            <pc:docMk/>
            <pc:sldMk cId="2928580270" sldId="486"/>
            <ac:spMk id="2" creationId="{9989534E-9FDB-4983-9A91-F3E6CB42494C}"/>
          </ac:spMkLst>
        </pc:spChg>
        <pc:spChg chg="mod">
          <ac:chgData name="William Chettle" userId="935b4850-1d1b-4c46-9fd1-e7104d95dbe1" providerId="ADAL" clId="{08352384-3D8E-4810-93E7-E523DADEF5AC}" dt="2023-09-20T01:14:43.981" v="712" actId="20577"/>
          <ac:spMkLst>
            <pc:docMk/>
            <pc:sldMk cId="2928580270" sldId="486"/>
            <ac:spMk id="9" creationId="{3B64EC1D-CC18-4D90-A991-C3C898797DE3}"/>
          </ac:spMkLst>
        </pc:spChg>
        <pc:spChg chg="mod">
          <ac:chgData name="William Chettle" userId="935b4850-1d1b-4c46-9fd1-e7104d95dbe1" providerId="ADAL" clId="{08352384-3D8E-4810-93E7-E523DADEF5AC}" dt="2023-09-20T01:12:02.127" v="708" actId="20577"/>
          <ac:spMkLst>
            <pc:docMk/>
            <pc:sldMk cId="2928580270" sldId="486"/>
            <ac:spMk id="10" creationId="{7E619019-AED5-4468-805E-64A8E2FBD8D9}"/>
          </ac:spMkLst>
        </pc:spChg>
        <pc:picChg chg="add mod">
          <ac:chgData name="William Chettle" userId="935b4850-1d1b-4c46-9fd1-e7104d95dbe1" providerId="ADAL" clId="{08352384-3D8E-4810-93E7-E523DADEF5AC}" dt="2023-09-20T01:15:30.660" v="736" actId="1037"/>
          <ac:picMkLst>
            <pc:docMk/>
            <pc:sldMk cId="2928580270" sldId="486"/>
            <ac:picMk id="3" creationId="{15F9925F-DACD-E2CD-6C73-AC7797528C6F}"/>
          </ac:picMkLst>
        </pc:picChg>
        <pc:picChg chg="del">
          <ac:chgData name="William Chettle" userId="935b4850-1d1b-4c46-9fd1-e7104d95dbe1" providerId="ADAL" clId="{08352384-3D8E-4810-93E7-E523DADEF5AC}" dt="2023-09-20T01:11:53.865" v="707" actId="478"/>
          <ac:picMkLst>
            <pc:docMk/>
            <pc:sldMk cId="2928580270" sldId="486"/>
            <ac:picMk id="1026" creationId="{4C1B8A4C-033A-4B9A-8E61-52C706B1DC7A}"/>
          </ac:picMkLst>
        </pc:picChg>
      </pc:sldChg>
      <pc:sldChg chg="addSp delSp modSp del mod">
        <pc:chgData name="William Chettle" userId="935b4850-1d1b-4c46-9fd1-e7104d95dbe1" providerId="ADAL" clId="{08352384-3D8E-4810-93E7-E523DADEF5AC}" dt="2023-09-20T00:34:26.373" v="683" actId="47"/>
        <pc:sldMkLst>
          <pc:docMk/>
          <pc:sldMk cId="854728120" sldId="489"/>
        </pc:sldMkLst>
        <pc:spChg chg="mod">
          <ac:chgData name="William Chettle" userId="935b4850-1d1b-4c46-9fd1-e7104d95dbe1" providerId="ADAL" clId="{08352384-3D8E-4810-93E7-E523DADEF5AC}" dt="2023-09-20T00:24:35.388" v="589" actId="20577"/>
          <ac:spMkLst>
            <pc:docMk/>
            <pc:sldMk cId="854728120" sldId="489"/>
            <ac:spMk id="2" creationId="{00000000-0000-0000-0000-000000000000}"/>
          </ac:spMkLst>
        </pc:spChg>
        <pc:graphicFrameChg chg="add del mod modGraphic">
          <ac:chgData name="William Chettle" userId="935b4850-1d1b-4c46-9fd1-e7104d95dbe1" providerId="ADAL" clId="{08352384-3D8E-4810-93E7-E523DADEF5AC}" dt="2023-09-20T00:23:24.409" v="545"/>
          <ac:graphicFrameMkLst>
            <pc:docMk/>
            <pc:sldMk cId="854728120" sldId="489"/>
            <ac:graphicFrameMk id="3" creationId="{B6E3CCEB-2D70-7B5A-8947-2B7986659BF0}"/>
          </ac:graphicFrameMkLst>
        </pc:graphicFrameChg>
        <pc:graphicFrameChg chg="add del mod">
          <ac:chgData name="William Chettle" userId="935b4850-1d1b-4c46-9fd1-e7104d95dbe1" providerId="ADAL" clId="{08352384-3D8E-4810-93E7-E523DADEF5AC}" dt="2023-09-20T00:23:29.214" v="549"/>
          <ac:graphicFrameMkLst>
            <pc:docMk/>
            <pc:sldMk cId="854728120" sldId="489"/>
            <ac:graphicFrameMk id="4" creationId="{C6A7249C-07A0-9F4C-9B3F-39961A69224E}"/>
          </ac:graphicFrameMkLst>
        </pc:graphicFrameChg>
        <pc:picChg chg="add del">
          <ac:chgData name="William Chettle" userId="935b4850-1d1b-4c46-9fd1-e7104d95dbe1" providerId="ADAL" clId="{08352384-3D8E-4810-93E7-E523DADEF5AC}" dt="2023-09-20T00:24:38.540" v="594" actId="478"/>
          <ac:picMkLst>
            <pc:docMk/>
            <pc:sldMk cId="854728120" sldId="489"/>
            <ac:picMk id="6" creationId="{FC7FB394-12A8-4147-9309-C8BF6DF066F0}"/>
          </ac:picMkLst>
        </pc:picChg>
        <pc:picChg chg="add del mod">
          <ac:chgData name="William Chettle" userId="935b4850-1d1b-4c46-9fd1-e7104d95dbe1" providerId="ADAL" clId="{08352384-3D8E-4810-93E7-E523DADEF5AC}" dt="2023-09-20T00:24:36.499" v="592"/>
          <ac:picMkLst>
            <pc:docMk/>
            <pc:sldMk cId="854728120" sldId="489"/>
            <ac:picMk id="10" creationId="{11211A68-4A0D-16DC-BC45-5EB9B83FB821}"/>
          </ac:picMkLst>
        </pc:picChg>
      </pc:sldChg>
      <pc:sldChg chg="addSp delSp modSp add mod modNotesTx">
        <pc:chgData name="William Chettle" userId="935b4850-1d1b-4c46-9fd1-e7104d95dbe1" providerId="ADAL" clId="{08352384-3D8E-4810-93E7-E523DADEF5AC}" dt="2023-09-19T21:00:07.512" v="498" actId="20577"/>
        <pc:sldMkLst>
          <pc:docMk/>
          <pc:sldMk cId="3873530699" sldId="490"/>
        </pc:sldMkLst>
        <pc:spChg chg="mod">
          <ac:chgData name="William Chettle" userId="935b4850-1d1b-4c46-9fd1-e7104d95dbe1" providerId="ADAL" clId="{08352384-3D8E-4810-93E7-E523DADEF5AC}" dt="2023-09-19T20:58:10.686" v="432" actId="20577"/>
          <ac:spMkLst>
            <pc:docMk/>
            <pc:sldMk cId="3873530699" sldId="490"/>
            <ac:spMk id="8" creationId="{00000000-0000-0000-0000-000000000000}"/>
          </ac:spMkLst>
        </pc:spChg>
        <pc:spChg chg="mod">
          <ac:chgData name="William Chettle" userId="935b4850-1d1b-4c46-9fd1-e7104d95dbe1" providerId="ADAL" clId="{08352384-3D8E-4810-93E7-E523DADEF5AC}" dt="2023-09-19T20:58:47.951" v="440" actId="20577"/>
          <ac:spMkLst>
            <pc:docMk/>
            <pc:sldMk cId="3873530699" sldId="490"/>
            <ac:spMk id="13" creationId="{6C5589E3-B0A7-D848-E478-5A396460F941}"/>
          </ac:spMkLst>
        </pc:spChg>
        <pc:spChg chg="mod">
          <ac:chgData name="William Chettle" userId="935b4850-1d1b-4c46-9fd1-e7104d95dbe1" providerId="ADAL" clId="{08352384-3D8E-4810-93E7-E523DADEF5AC}" dt="2023-09-19T20:58:25.262" v="433"/>
          <ac:spMkLst>
            <pc:docMk/>
            <pc:sldMk cId="3873530699" sldId="490"/>
            <ac:spMk id="14" creationId="{9AE2F019-72DA-FA07-4025-AC166512DBBD}"/>
          </ac:spMkLst>
        </pc:spChg>
        <pc:grpChg chg="del">
          <ac:chgData name="William Chettle" userId="935b4850-1d1b-4c46-9fd1-e7104d95dbe1" providerId="ADAL" clId="{08352384-3D8E-4810-93E7-E523DADEF5AC}" dt="2023-09-19T20:56:13.327" v="360" actId="478"/>
          <ac:grpSpMkLst>
            <pc:docMk/>
            <pc:sldMk cId="3873530699" sldId="490"/>
            <ac:grpSpMk id="2" creationId="{30D7898B-F0D2-A646-AA06-0CDF349B30AB}"/>
          </ac:grpSpMkLst>
        </pc:grpChg>
        <pc:grpChg chg="add mod">
          <ac:chgData name="William Chettle" userId="935b4850-1d1b-4c46-9fd1-e7104d95dbe1" providerId="ADAL" clId="{08352384-3D8E-4810-93E7-E523DADEF5AC}" dt="2023-09-19T20:58:28.645" v="434" actId="1076"/>
          <ac:grpSpMkLst>
            <pc:docMk/>
            <pc:sldMk cId="3873530699" sldId="490"/>
            <ac:grpSpMk id="10" creationId="{FD39EC75-D6ED-FC60-8C56-C23E499BC4AB}"/>
          </ac:grpSpMkLst>
        </pc:grpChg>
        <pc:picChg chg="mod">
          <ac:chgData name="William Chettle" userId="935b4850-1d1b-4c46-9fd1-e7104d95dbe1" providerId="ADAL" clId="{08352384-3D8E-4810-93E7-E523DADEF5AC}" dt="2023-09-19T20:57:28.797" v="416" actId="1035"/>
          <ac:picMkLst>
            <pc:docMk/>
            <pc:sldMk cId="3873530699" sldId="490"/>
            <ac:picMk id="4" creationId="{BF101EFE-430E-49E6-97FC-84C0E7C9F114}"/>
          </ac:picMkLst>
        </pc:picChg>
        <pc:picChg chg="add mod modCrop">
          <ac:chgData name="William Chettle" userId="935b4850-1d1b-4c46-9fd1-e7104d95dbe1" providerId="ADAL" clId="{08352384-3D8E-4810-93E7-E523DADEF5AC}" dt="2023-09-19T20:59:14.595" v="445" actId="1037"/>
          <ac:picMkLst>
            <pc:docMk/>
            <pc:sldMk cId="3873530699" sldId="490"/>
            <ac:picMk id="6" creationId="{4A8730CF-4B01-8FD9-D972-A7A51AADC373}"/>
          </ac:picMkLst>
        </pc:picChg>
      </pc:sldChg>
      <pc:sldChg chg="delSp modSp add mod modNotesTx">
        <pc:chgData name="William Chettle" userId="935b4850-1d1b-4c46-9fd1-e7104d95dbe1" providerId="ADAL" clId="{08352384-3D8E-4810-93E7-E523DADEF5AC}" dt="2023-09-20T00:33:36.226" v="678" actId="27636"/>
        <pc:sldMkLst>
          <pc:docMk/>
          <pc:sldMk cId="3519504512" sldId="491"/>
        </pc:sldMkLst>
        <pc:spChg chg="mod">
          <ac:chgData name="William Chettle" userId="935b4850-1d1b-4c46-9fd1-e7104d95dbe1" providerId="ADAL" clId="{08352384-3D8E-4810-93E7-E523DADEF5AC}" dt="2023-09-20T00:33:36.226" v="678" actId="27636"/>
          <ac:spMkLst>
            <pc:docMk/>
            <pc:sldMk cId="3519504512" sldId="491"/>
            <ac:spMk id="7" creationId="{EECB9FA7-E209-8C44-8509-BC87E5D811E3}"/>
          </ac:spMkLst>
        </pc:spChg>
        <pc:spChg chg="del">
          <ac:chgData name="William Chettle" userId="935b4850-1d1b-4c46-9fd1-e7104d95dbe1" providerId="ADAL" clId="{08352384-3D8E-4810-93E7-E523DADEF5AC}" dt="2023-09-20T00:25:02.443" v="597" actId="478"/>
          <ac:spMkLst>
            <pc:docMk/>
            <pc:sldMk cId="3519504512" sldId="491"/>
            <ac:spMk id="8" creationId="{54FFE8F4-CD65-4BC9-9956-9A3F2E1C7657}"/>
          </ac:spMkLst>
        </pc:spChg>
        <pc:spChg chg="mod">
          <ac:chgData name="William Chettle" userId="935b4850-1d1b-4c46-9fd1-e7104d95dbe1" providerId="ADAL" clId="{08352384-3D8E-4810-93E7-E523DADEF5AC}" dt="2023-09-20T00:25:23.510" v="601" actId="207"/>
          <ac:spMkLst>
            <pc:docMk/>
            <pc:sldMk cId="3519504512" sldId="491"/>
            <ac:spMk id="9" creationId="{909F0B93-681E-4DAD-9300-589C51A95BB1}"/>
          </ac:spMkLst>
        </pc:spChg>
        <pc:spChg chg="mod">
          <ac:chgData name="William Chettle" userId="935b4850-1d1b-4c46-9fd1-e7104d95dbe1" providerId="ADAL" clId="{08352384-3D8E-4810-93E7-E523DADEF5AC}" dt="2023-09-20T00:25:53.656" v="605" actId="207"/>
          <ac:spMkLst>
            <pc:docMk/>
            <pc:sldMk cId="3519504512" sldId="491"/>
            <ac:spMk id="12" creationId="{8B0CA06F-D187-4CBC-A0EB-DB05D40C5E45}"/>
          </ac:spMkLst>
        </pc:spChg>
        <pc:spChg chg="mod">
          <ac:chgData name="William Chettle" userId="935b4850-1d1b-4c46-9fd1-e7104d95dbe1" providerId="ADAL" clId="{08352384-3D8E-4810-93E7-E523DADEF5AC}" dt="2023-09-20T00:26:26.770" v="611" actId="207"/>
          <ac:spMkLst>
            <pc:docMk/>
            <pc:sldMk cId="3519504512" sldId="491"/>
            <ac:spMk id="13" creationId="{89190DAA-2CC8-4A50-BECF-31C9A3DC0EE3}"/>
          </ac:spMkLst>
        </pc:spChg>
        <pc:spChg chg="mod">
          <ac:chgData name="William Chettle" userId="935b4850-1d1b-4c46-9fd1-e7104d95dbe1" providerId="ADAL" clId="{08352384-3D8E-4810-93E7-E523DADEF5AC}" dt="2023-09-20T00:27:10.812" v="619" actId="207"/>
          <ac:spMkLst>
            <pc:docMk/>
            <pc:sldMk cId="3519504512" sldId="491"/>
            <ac:spMk id="14" creationId="{6D1F1325-0EF4-4401-9E6C-99AC5AE03E0F}"/>
          </ac:spMkLst>
        </pc:spChg>
        <pc:spChg chg="mod">
          <ac:chgData name="William Chettle" userId="935b4850-1d1b-4c46-9fd1-e7104d95dbe1" providerId="ADAL" clId="{08352384-3D8E-4810-93E7-E523DADEF5AC}" dt="2023-09-20T00:27:33.153" v="627" actId="207"/>
          <ac:spMkLst>
            <pc:docMk/>
            <pc:sldMk cId="3519504512" sldId="491"/>
            <ac:spMk id="15" creationId="{C2D618CC-0A79-4027-8F49-A40E1B7B4B1A}"/>
          </ac:spMkLst>
        </pc:spChg>
        <pc:spChg chg="mod">
          <ac:chgData name="William Chettle" userId="935b4850-1d1b-4c46-9fd1-e7104d95dbe1" providerId="ADAL" clId="{08352384-3D8E-4810-93E7-E523DADEF5AC}" dt="2023-09-20T00:29:59.890" v="644" actId="207"/>
          <ac:spMkLst>
            <pc:docMk/>
            <pc:sldMk cId="3519504512" sldId="491"/>
            <ac:spMk id="16" creationId="{486B2416-08C2-43C2-BBDB-607563DAEF99}"/>
          </ac:spMkLst>
        </pc:spChg>
        <pc:spChg chg="mod">
          <ac:chgData name="William Chettle" userId="935b4850-1d1b-4c46-9fd1-e7104d95dbe1" providerId="ADAL" clId="{08352384-3D8E-4810-93E7-E523DADEF5AC}" dt="2023-09-20T00:29:07.097" v="640" actId="207"/>
          <ac:spMkLst>
            <pc:docMk/>
            <pc:sldMk cId="3519504512" sldId="491"/>
            <ac:spMk id="17" creationId="{8B389600-36AF-4724-9FC7-585091CAADBA}"/>
          </ac:spMkLst>
        </pc:spChg>
        <pc:spChg chg="mod">
          <ac:chgData name="William Chettle" userId="935b4850-1d1b-4c46-9fd1-e7104d95dbe1" providerId="ADAL" clId="{08352384-3D8E-4810-93E7-E523DADEF5AC}" dt="2023-09-20T00:29:34.362" v="642" actId="207"/>
          <ac:spMkLst>
            <pc:docMk/>
            <pc:sldMk cId="3519504512" sldId="491"/>
            <ac:spMk id="18" creationId="{25D7FBC0-68AD-4CF6-A633-056B18B0C3D6}"/>
          </ac:spMkLst>
        </pc:spChg>
        <pc:spChg chg="mod">
          <ac:chgData name="William Chettle" userId="935b4850-1d1b-4c46-9fd1-e7104d95dbe1" providerId="ADAL" clId="{08352384-3D8E-4810-93E7-E523DADEF5AC}" dt="2023-09-20T00:28:08.643" v="637" actId="1076"/>
          <ac:spMkLst>
            <pc:docMk/>
            <pc:sldMk cId="3519504512" sldId="491"/>
            <ac:spMk id="19" creationId="{55B8AF76-D464-4223-887B-CAAEE032E42F}"/>
          </ac:spMkLst>
        </pc:spChg>
      </pc:sldChg>
      <pc:sldChg chg="add del">
        <pc:chgData name="William Chettle" userId="935b4850-1d1b-4c46-9fd1-e7104d95dbe1" providerId="ADAL" clId="{08352384-3D8E-4810-93E7-E523DADEF5AC}" dt="2023-09-20T00:36:24.187" v="706" actId="47"/>
        <pc:sldMkLst>
          <pc:docMk/>
          <pc:sldMk cId="2383133580" sldId="492"/>
        </pc:sldMkLst>
      </pc:sldChg>
      <pc:sldChg chg="addSp delSp modSp add mod modNotesTx">
        <pc:chgData name="William Chettle" userId="935b4850-1d1b-4c46-9fd1-e7104d95dbe1" providerId="ADAL" clId="{08352384-3D8E-4810-93E7-E523DADEF5AC}" dt="2023-09-21T13:35:47.371" v="931"/>
        <pc:sldMkLst>
          <pc:docMk/>
          <pc:sldMk cId="3223591909" sldId="492"/>
        </pc:sldMkLst>
        <pc:spChg chg="mod">
          <ac:chgData name="William Chettle" userId="935b4850-1d1b-4c46-9fd1-e7104d95dbe1" providerId="ADAL" clId="{08352384-3D8E-4810-93E7-E523DADEF5AC}" dt="2023-09-21T13:35:47.371" v="931"/>
          <ac:spMkLst>
            <pc:docMk/>
            <pc:sldMk cId="3223591909" sldId="492"/>
            <ac:spMk id="2" creationId="{9989534E-9FDB-4983-9A91-F3E6CB42494C}"/>
          </ac:spMkLst>
        </pc:spChg>
        <pc:spChg chg="mod">
          <ac:chgData name="William Chettle" userId="935b4850-1d1b-4c46-9fd1-e7104d95dbe1" providerId="ADAL" clId="{08352384-3D8E-4810-93E7-E523DADEF5AC}" dt="2023-09-21T13:24:21.738" v="762"/>
          <ac:spMkLst>
            <pc:docMk/>
            <pc:sldMk cId="3223591909" sldId="492"/>
            <ac:spMk id="9" creationId="{3B64EC1D-CC18-4D90-A991-C3C898797DE3}"/>
          </ac:spMkLst>
        </pc:spChg>
        <pc:spChg chg="mod">
          <ac:chgData name="William Chettle" userId="935b4850-1d1b-4c46-9fd1-e7104d95dbe1" providerId="ADAL" clId="{08352384-3D8E-4810-93E7-E523DADEF5AC}" dt="2023-09-21T13:24:04.226" v="756" actId="20577"/>
          <ac:spMkLst>
            <pc:docMk/>
            <pc:sldMk cId="3223591909" sldId="492"/>
            <ac:spMk id="10" creationId="{7E619019-AED5-4468-805E-64A8E2FBD8D9}"/>
          </ac:spMkLst>
        </pc:spChg>
        <pc:picChg chg="del">
          <ac:chgData name="William Chettle" userId="935b4850-1d1b-4c46-9fd1-e7104d95dbe1" providerId="ADAL" clId="{08352384-3D8E-4810-93E7-E523DADEF5AC}" dt="2023-09-21T13:24:08.645" v="757" actId="478"/>
          <ac:picMkLst>
            <pc:docMk/>
            <pc:sldMk cId="3223591909" sldId="492"/>
            <ac:picMk id="3" creationId="{15F9925F-DACD-E2CD-6C73-AC7797528C6F}"/>
          </ac:picMkLst>
        </pc:picChg>
        <pc:picChg chg="add mod">
          <ac:chgData name="William Chettle" userId="935b4850-1d1b-4c46-9fd1-e7104d95dbe1" providerId="ADAL" clId="{08352384-3D8E-4810-93E7-E523DADEF5AC}" dt="2023-09-21T13:34:53.460" v="930" actId="1076"/>
          <ac:picMkLst>
            <pc:docMk/>
            <pc:sldMk cId="3223591909" sldId="492"/>
            <ac:picMk id="1026" creationId="{5B3477A7-3A01-1BB8-D650-81E72DCCE229}"/>
          </ac:picMkLst>
        </pc:picChg>
      </pc:sldChg>
      <pc:sldChg chg="add del">
        <pc:chgData name="William Chettle" userId="935b4850-1d1b-4c46-9fd1-e7104d95dbe1" providerId="ADAL" clId="{08352384-3D8E-4810-93E7-E523DADEF5AC}" dt="2023-09-20T00:24:37.223" v="593"/>
        <pc:sldMkLst>
          <pc:docMk/>
          <pc:sldMk cId="1381608407" sldId="1027"/>
        </pc:sldMkLst>
      </pc:sldChg>
      <pc:sldChg chg="modSp add del modNotes">
        <pc:chgData name="William Chettle" userId="935b4850-1d1b-4c46-9fd1-e7104d95dbe1" providerId="ADAL" clId="{08352384-3D8E-4810-93E7-E523DADEF5AC}" dt="2023-09-20T00:34:28.911" v="684" actId="47"/>
        <pc:sldMkLst>
          <pc:docMk/>
          <pc:sldMk cId="4147255843" sldId="1033"/>
        </pc:sldMkLst>
        <pc:graphicFrameChg chg="mod">
          <ac:chgData name="William Chettle" userId="935b4850-1d1b-4c46-9fd1-e7104d95dbe1" providerId="ADAL" clId="{08352384-3D8E-4810-93E7-E523DADEF5AC}" dt="2023-09-20T00:22:40.162" v="539"/>
          <ac:graphicFrameMkLst>
            <pc:docMk/>
            <pc:sldMk cId="4147255843" sldId="1033"/>
            <ac:graphicFrameMk id="4" creationId="{4B49934F-3AD8-4C4E-B049-FD01CDDC88E4}"/>
          </ac:graphicFrameMkLst>
        </pc:graphicFrameChg>
      </pc:sldChg>
      <pc:sldChg chg="add del">
        <pc:chgData name="William Chettle" userId="935b4850-1d1b-4c46-9fd1-e7104d95dbe1" providerId="ADAL" clId="{08352384-3D8E-4810-93E7-E523DADEF5AC}" dt="2023-09-20T00:22:51.116" v="541"/>
        <pc:sldMkLst>
          <pc:docMk/>
          <pc:sldMk cId="51695800" sldId="1034"/>
        </pc:sldMkLst>
      </pc:sldChg>
      <pc:sldChg chg="add del">
        <pc:chgData name="William Chettle" userId="935b4850-1d1b-4c46-9fd1-e7104d95dbe1" providerId="ADAL" clId="{08352384-3D8E-4810-93E7-E523DADEF5AC}" dt="2023-09-20T00:22:51.116" v="541"/>
        <pc:sldMkLst>
          <pc:docMk/>
          <pc:sldMk cId="2156005796" sldId="1035"/>
        </pc:sldMkLst>
      </pc:sldChg>
      <pc:sldMasterChg chg="delSldLayout modSldLayout">
        <pc:chgData name="William Chettle" userId="935b4850-1d1b-4c46-9fd1-e7104d95dbe1" providerId="ADAL" clId="{08352384-3D8E-4810-93E7-E523DADEF5AC}" dt="2023-09-20T00:34:28.911" v="684" actId="47"/>
        <pc:sldMasterMkLst>
          <pc:docMk/>
          <pc:sldMasterMk cId="3714137350" sldId="2147483648"/>
        </pc:sldMasterMkLst>
        <pc:sldLayoutChg chg="modSp">
          <pc:chgData name="William Chettle" userId="935b4850-1d1b-4c46-9fd1-e7104d95dbe1" providerId="ADAL" clId="{08352384-3D8E-4810-93E7-E523DADEF5AC}" dt="2023-09-20T00:28:22.979" v="638" actId="735"/>
          <pc:sldLayoutMkLst>
            <pc:docMk/>
            <pc:sldMasterMk cId="3714137350" sldId="2147483648"/>
            <pc:sldLayoutMk cId="1633907374" sldId="2147483662"/>
          </pc:sldLayoutMkLst>
        </pc:sldLayoutChg>
        <pc:sldLayoutChg chg="del">
          <pc:chgData name="William Chettle" userId="935b4850-1d1b-4c46-9fd1-e7104d95dbe1" providerId="ADAL" clId="{08352384-3D8E-4810-93E7-E523DADEF5AC}" dt="2023-09-20T00:34:28.911" v="684" actId="47"/>
          <pc:sldLayoutMkLst>
            <pc:docMk/>
            <pc:sldMasterMk cId="3714137350" sldId="2147483648"/>
            <pc:sldLayoutMk cId="418309771" sldId="2147483679"/>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695939626898696E-2"/>
          <c:y val="3.6364290819710897E-2"/>
          <c:w val="0.89662629046812004"/>
          <c:h val="0.882862740460017"/>
        </c:manualLayout>
      </c:layout>
      <c:lineChart>
        <c:grouping val="standard"/>
        <c:varyColors val="0"/>
        <c:ser>
          <c:idx val="0"/>
          <c:order val="0"/>
          <c:tx>
            <c:strRef>
              <c:f>Sheet1!$B$1</c:f>
              <c:strCache>
                <c:ptCount val="1"/>
                <c:pt idx="0">
                  <c:v>Column1</c:v>
                </c:pt>
              </c:strCache>
            </c:strRef>
          </c:tx>
          <c:cat>
            <c:numRef>
              <c:f>Sheet1!$A$2:$A$5</c:f>
              <c:numCache>
                <c:formatCode>General</c:formatCode>
                <c:ptCount val="4"/>
                <c:pt idx="0">
                  <c:v>1950</c:v>
                </c:pt>
                <c:pt idx="3">
                  <c:v>2014</c:v>
                </c:pt>
              </c:numCache>
            </c:numRef>
          </c:cat>
          <c:val>
            <c:numRef>
              <c:f>Sheet1!$B$2:$B$5</c:f>
              <c:numCache>
                <c:formatCode>General</c:formatCode>
                <c:ptCount val="4"/>
              </c:numCache>
            </c:numRef>
          </c:val>
          <c:smooth val="0"/>
          <c:extLst>
            <c:ext xmlns:c16="http://schemas.microsoft.com/office/drawing/2014/chart" uri="{C3380CC4-5D6E-409C-BE32-E72D297353CC}">
              <c16:uniqueId val="{00000000-D3F3-41A0-B107-46F7EB116A87}"/>
            </c:ext>
          </c:extLst>
        </c:ser>
        <c:ser>
          <c:idx val="1"/>
          <c:order val="1"/>
          <c:tx>
            <c:strRef>
              <c:f>Sheet1!$C$1</c:f>
              <c:strCache>
                <c:ptCount val="1"/>
                <c:pt idx="0">
                  <c:v>Column2</c:v>
                </c:pt>
              </c:strCache>
            </c:strRef>
          </c:tx>
          <c:cat>
            <c:numRef>
              <c:f>Sheet1!$A$2:$A$5</c:f>
              <c:numCache>
                <c:formatCode>General</c:formatCode>
                <c:ptCount val="4"/>
                <c:pt idx="0">
                  <c:v>1950</c:v>
                </c:pt>
                <c:pt idx="3">
                  <c:v>2014</c:v>
                </c:pt>
              </c:numCache>
            </c:numRef>
          </c:cat>
          <c:val>
            <c:numRef>
              <c:f>Sheet1!$C$2:$C$5</c:f>
              <c:numCache>
                <c:formatCode>General</c:formatCode>
                <c:ptCount val="4"/>
              </c:numCache>
            </c:numRef>
          </c:val>
          <c:smooth val="0"/>
          <c:extLst>
            <c:ext xmlns:c16="http://schemas.microsoft.com/office/drawing/2014/chart" uri="{C3380CC4-5D6E-409C-BE32-E72D297353CC}">
              <c16:uniqueId val="{00000001-D3F3-41A0-B107-46F7EB116A87}"/>
            </c:ext>
          </c:extLst>
        </c:ser>
        <c:ser>
          <c:idx val="2"/>
          <c:order val="2"/>
          <c:tx>
            <c:strRef>
              <c:f>Sheet1!$D$1</c:f>
              <c:strCache>
                <c:ptCount val="1"/>
                <c:pt idx="0">
                  <c:v>Column3</c:v>
                </c:pt>
              </c:strCache>
            </c:strRef>
          </c:tx>
          <c:cat>
            <c:numRef>
              <c:f>Sheet1!$A$2:$A$5</c:f>
              <c:numCache>
                <c:formatCode>General</c:formatCode>
                <c:ptCount val="4"/>
                <c:pt idx="0">
                  <c:v>1950</c:v>
                </c:pt>
                <c:pt idx="3">
                  <c:v>2014</c:v>
                </c:pt>
              </c:numCache>
            </c:numRef>
          </c:cat>
          <c:val>
            <c:numRef>
              <c:f>Sheet1!$D$2:$D$5</c:f>
              <c:numCache>
                <c:formatCode>General</c:formatCode>
                <c:ptCount val="4"/>
              </c:numCache>
            </c:numRef>
          </c:val>
          <c:smooth val="0"/>
          <c:extLst>
            <c:ext xmlns:c16="http://schemas.microsoft.com/office/drawing/2014/chart" uri="{C3380CC4-5D6E-409C-BE32-E72D297353CC}">
              <c16:uniqueId val="{00000002-D3F3-41A0-B107-46F7EB116A87}"/>
            </c:ext>
          </c:extLst>
        </c:ser>
        <c:dLbls>
          <c:showLegendKey val="0"/>
          <c:showVal val="0"/>
          <c:showCatName val="0"/>
          <c:showSerName val="0"/>
          <c:showPercent val="0"/>
          <c:showBubbleSize val="0"/>
        </c:dLbls>
        <c:marker val="1"/>
        <c:smooth val="0"/>
        <c:axId val="-99730512"/>
        <c:axId val="-242982192"/>
      </c:lineChart>
      <c:dateAx>
        <c:axId val="-99730512"/>
        <c:scaling>
          <c:orientation val="minMax"/>
          <c:max val="42004"/>
          <c:min val="18264"/>
        </c:scaling>
        <c:delete val="0"/>
        <c:axPos val="b"/>
        <c:numFmt formatCode="yyyy" sourceLinked="0"/>
        <c:majorTickMark val="out"/>
        <c:minorTickMark val="none"/>
        <c:tickLblPos val="nextTo"/>
        <c:spPr>
          <a:ln w="25400">
            <a:solidFill>
              <a:schemeClr val="tx1"/>
            </a:solidFill>
          </a:ln>
        </c:spPr>
        <c:txPr>
          <a:bodyPr/>
          <a:lstStyle/>
          <a:p>
            <a:pPr>
              <a:defRPr sz="1200" b="1" i="0">
                <a:solidFill>
                  <a:srgbClr val="58595B"/>
                </a:solidFill>
                <a:latin typeface="Montserrat SemiBold" pitchFamily="2" charset="77"/>
              </a:defRPr>
            </a:pPr>
            <a:endParaRPr lang="en-US"/>
          </a:p>
        </c:txPr>
        <c:crossAx val="-242982192"/>
        <c:crosses val="autoZero"/>
        <c:auto val="0"/>
        <c:lblOffset val="100"/>
        <c:baseTimeUnit val="months"/>
        <c:majorUnit val="5"/>
        <c:majorTimeUnit val="years"/>
      </c:dateAx>
      <c:valAx>
        <c:axId val="-242982192"/>
        <c:scaling>
          <c:orientation val="minMax"/>
          <c:max val="35000"/>
          <c:min val="0"/>
        </c:scaling>
        <c:delete val="0"/>
        <c:axPos val="l"/>
        <c:majorGridlines>
          <c:spPr>
            <a:ln w="9525">
              <a:solidFill>
                <a:schemeClr val="bg2"/>
              </a:solidFill>
              <a:prstDash val="lgDash"/>
            </a:ln>
          </c:spPr>
        </c:majorGridlines>
        <c:numFmt formatCode="&quot;$&quot;#,##0" sourceLinked="0"/>
        <c:majorTickMark val="out"/>
        <c:minorTickMark val="none"/>
        <c:tickLblPos val="nextTo"/>
        <c:spPr>
          <a:ln w="12700">
            <a:noFill/>
          </a:ln>
        </c:spPr>
        <c:txPr>
          <a:bodyPr/>
          <a:lstStyle/>
          <a:p>
            <a:pPr>
              <a:defRPr sz="1200" b="1" i="0">
                <a:solidFill>
                  <a:srgbClr val="58595B"/>
                </a:solidFill>
                <a:latin typeface="Montserrat SemiBold" pitchFamily="2" charset="77"/>
              </a:defRPr>
            </a:pPr>
            <a:endParaRPr lang="en-US"/>
          </a:p>
        </c:txPr>
        <c:crossAx val="-99730512"/>
        <c:crosses val="autoZero"/>
        <c:crossBetween val="between"/>
        <c:majorUnit val="5000"/>
      </c:valAx>
      <c:spPr>
        <a:noFill/>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960778893217288E-2"/>
          <c:y val="0.14144530379888631"/>
          <c:w val="0.93365871040716242"/>
          <c:h val="0.73713368989089012"/>
        </c:manualLayout>
      </c:layout>
      <c:barChart>
        <c:barDir val="col"/>
        <c:grouping val="clustered"/>
        <c:varyColors val="0"/>
        <c:ser>
          <c:idx val="0"/>
          <c:order val="0"/>
          <c:tx>
            <c:strRef>
              <c:f>Sheet1!$B$1</c:f>
              <c:strCache>
                <c:ptCount val="1"/>
                <c:pt idx="0">
                  <c:v>Series 1</c:v>
                </c:pt>
              </c:strCache>
            </c:strRef>
          </c:tx>
          <c:spPr>
            <a:solidFill>
              <a:srgbClr val="00C4B3"/>
            </a:solidFill>
            <a:ln>
              <a:noFill/>
            </a:ln>
            <a:effectLst/>
          </c:spPr>
          <c:invertIfNegative val="0"/>
          <c:dLbls>
            <c:dLbl>
              <c:idx val="6"/>
              <c:layout>
                <c:manualLayout>
                  <c:x val="0"/>
                  <c:y val="-2.00731257875992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06-4164-8A9A-65331674F262}"/>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3A5D"/>
                    </a:solidFill>
                    <a:latin typeface="Montserrat SemiBold"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Unisys</c:v>
                </c:pt>
                <c:pt idx="1">
                  <c:v>Voxx</c:v>
                </c:pt>
                <c:pt idx="2">
                  <c:v>NCR</c:v>
                </c:pt>
                <c:pt idx="3">
                  <c:v>IBM</c:v>
                </c:pt>
                <c:pt idx="4">
                  <c:v>Honeywell</c:v>
                </c:pt>
                <c:pt idx="5">
                  <c:v>GE</c:v>
                </c:pt>
                <c:pt idx="6">
                  <c:v>HP</c:v>
                </c:pt>
                <c:pt idx="7">
                  <c:v>S&amp;P 500</c:v>
                </c:pt>
              </c:strCache>
            </c:strRef>
          </c:cat>
          <c:val>
            <c:numRef>
              <c:f>Sheet1!$B$2:$B$9</c:f>
              <c:numCache>
                <c:formatCode>General</c:formatCode>
                <c:ptCount val="8"/>
                <c:pt idx="0">
                  <c:v>12</c:v>
                </c:pt>
                <c:pt idx="1">
                  <c:v>36</c:v>
                </c:pt>
                <c:pt idx="2">
                  <c:v>496</c:v>
                </c:pt>
                <c:pt idx="3">
                  <c:v>1650</c:v>
                </c:pt>
                <c:pt idx="4">
                  <c:v>3713</c:v>
                </c:pt>
                <c:pt idx="5">
                  <c:v>4754</c:v>
                </c:pt>
                <c:pt idx="6">
                  <c:v>12991</c:v>
                </c:pt>
                <c:pt idx="7">
                  <c:v>15344</c:v>
                </c:pt>
              </c:numCache>
            </c:numRef>
          </c:val>
          <c:extLst>
            <c:ext xmlns:c16="http://schemas.microsoft.com/office/drawing/2014/chart" uri="{C3380CC4-5D6E-409C-BE32-E72D297353CC}">
              <c16:uniqueId val="{00000000-F606-4164-8A9A-65331674F262}"/>
            </c:ext>
          </c:extLst>
        </c:ser>
        <c:dLbls>
          <c:showLegendKey val="0"/>
          <c:showVal val="0"/>
          <c:showCatName val="0"/>
          <c:showSerName val="0"/>
          <c:showPercent val="0"/>
          <c:showBubbleSize val="0"/>
        </c:dLbls>
        <c:gapWidth val="118"/>
        <c:overlap val="-50"/>
        <c:axId val="-242981104"/>
        <c:axId val="-242990896"/>
      </c:barChart>
      <c:dateAx>
        <c:axId val="-24298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2">
                    <a:lumMod val="25000"/>
                  </a:schemeClr>
                </a:solidFill>
                <a:latin typeface="Montserrat SemiBold" pitchFamily="2" charset="77"/>
                <a:ea typeface="+mn-ea"/>
                <a:cs typeface="+mn-cs"/>
              </a:defRPr>
            </a:pPr>
            <a:endParaRPr lang="en-US"/>
          </a:p>
        </c:txPr>
        <c:crossAx val="-242990896"/>
        <c:crosses val="autoZero"/>
        <c:auto val="0"/>
        <c:lblOffset val="100"/>
        <c:baseTimeUnit val="days"/>
      </c:dateAx>
      <c:valAx>
        <c:axId val="-242990896"/>
        <c:scaling>
          <c:orientation val="minMax"/>
        </c:scaling>
        <c:delete val="0"/>
        <c:axPos val="l"/>
        <c:majorGridlines>
          <c:spPr>
            <a:ln w="9525" cap="flat" cmpd="sng" algn="ctr">
              <a:solidFill>
                <a:schemeClr val="bg2"/>
              </a:solidFill>
              <a:prstDash val="lgDash"/>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50000"/>
                  </a:schemeClr>
                </a:solidFill>
                <a:latin typeface="Montserrat SemiBold" pitchFamily="2" charset="77"/>
                <a:ea typeface="+mn-ea"/>
                <a:cs typeface="+mn-cs"/>
              </a:defRPr>
            </a:pPr>
            <a:endParaRPr lang="en-US"/>
          </a:p>
        </c:txPr>
        <c:crossAx val="-242981104"/>
        <c:crosses val="autoZero"/>
        <c:crossBetween val="between"/>
      </c:valAx>
      <c:spPr>
        <a:solidFill>
          <a:schemeClr val="bg1"/>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275810229456949E-2"/>
          <c:y val="0.14144531473148411"/>
          <c:w val="0.93365871040716242"/>
          <c:h val="0.73713368989089012"/>
        </c:manualLayout>
      </c:layout>
      <c:barChart>
        <c:barDir val="col"/>
        <c:grouping val="clustered"/>
        <c:varyColors val="0"/>
        <c:ser>
          <c:idx val="0"/>
          <c:order val="0"/>
          <c:tx>
            <c:strRef>
              <c:f>Sheet1!$B$1</c:f>
              <c:strCache>
                <c:ptCount val="1"/>
                <c:pt idx="0">
                  <c:v>Series 1</c:v>
                </c:pt>
              </c:strCache>
            </c:strRef>
          </c:tx>
          <c:spPr>
            <a:solidFill>
              <a:srgbClr val="00C4B3"/>
            </a:solidFill>
            <a:ln>
              <a:noFill/>
            </a:ln>
            <a:effectLst/>
          </c:spPr>
          <c:invertIfNegative val="0"/>
          <c:dLbls>
            <c:dLbl>
              <c:idx val="6"/>
              <c:layout>
                <c:manualLayout>
                  <c:x val="-7.9659753803652789E-17"/>
                  <c:y val="-2.86758939822856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06-4164-8A9A-65331674F262}"/>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3A5D"/>
                    </a:solidFill>
                    <a:latin typeface="Montserrat SemiBold"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Unisys</c:v>
                </c:pt>
                <c:pt idx="1">
                  <c:v>Voxx</c:v>
                </c:pt>
                <c:pt idx="2">
                  <c:v>NCR</c:v>
                </c:pt>
                <c:pt idx="3">
                  <c:v>IBM</c:v>
                </c:pt>
                <c:pt idx="4">
                  <c:v>Honeywell</c:v>
                </c:pt>
                <c:pt idx="5">
                  <c:v>GE</c:v>
                </c:pt>
                <c:pt idx="6">
                  <c:v>HP</c:v>
                </c:pt>
                <c:pt idx="7">
                  <c:v>S&amp;P 500</c:v>
                </c:pt>
                <c:pt idx="8">
                  <c:v>Altria</c:v>
                </c:pt>
              </c:strCache>
            </c:strRef>
          </c:cat>
          <c:val>
            <c:numRef>
              <c:f>Sheet1!$B$2:$B$10</c:f>
              <c:numCache>
                <c:formatCode>General</c:formatCode>
                <c:ptCount val="9"/>
                <c:pt idx="0">
                  <c:v>12</c:v>
                </c:pt>
                <c:pt idx="1">
                  <c:v>36</c:v>
                </c:pt>
                <c:pt idx="2">
                  <c:v>496</c:v>
                </c:pt>
                <c:pt idx="3">
                  <c:v>1650</c:v>
                </c:pt>
                <c:pt idx="4">
                  <c:v>3713</c:v>
                </c:pt>
                <c:pt idx="5">
                  <c:v>4754</c:v>
                </c:pt>
                <c:pt idx="6">
                  <c:v>12991</c:v>
                </c:pt>
                <c:pt idx="7">
                  <c:v>15344</c:v>
                </c:pt>
                <c:pt idx="8">
                  <c:v>579862</c:v>
                </c:pt>
              </c:numCache>
            </c:numRef>
          </c:val>
          <c:extLst>
            <c:ext xmlns:c16="http://schemas.microsoft.com/office/drawing/2014/chart" uri="{C3380CC4-5D6E-409C-BE32-E72D297353CC}">
              <c16:uniqueId val="{00000000-F606-4164-8A9A-65331674F262}"/>
            </c:ext>
          </c:extLst>
        </c:ser>
        <c:dLbls>
          <c:showLegendKey val="0"/>
          <c:showVal val="0"/>
          <c:showCatName val="0"/>
          <c:showSerName val="0"/>
          <c:showPercent val="0"/>
          <c:showBubbleSize val="0"/>
        </c:dLbls>
        <c:gapWidth val="118"/>
        <c:overlap val="-50"/>
        <c:axId val="-242989264"/>
        <c:axId val="-242990352"/>
      </c:barChart>
      <c:dateAx>
        <c:axId val="-24298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2">
                    <a:lumMod val="25000"/>
                  </a:schemeClr>
                </a:solidFill>
                <a:latin typeface="Montserrat SemiBold" pitchFamily="2" charset="77"/>
                <a:ea typeface="+mn-ea"/>
                <a:cs typeface="+mn-cs"/>
              </a:defRPr>
            </a:pPr>
            <a:endParaRPr lang="en-US"/>
          </a:p>
        </c:txPr>
        <c:crossAx val="-242990352"/>
        <c:crosses val="autoZero"/>
        <c:auto val="0"/>
        <c:lblOffset val="100"/>
        <c:baseTimeUnit val="days"/>
      </c:dateAx>
      <c:valAx>
        <c:axId val="-242990352"/>
        <c:scaling>
          <c:orientation val="minMax"/>
          <c:max val="600000"/>
        </c:scaling>
        <c:delete val="0"/>
        <c:axPos val="l"/>
        <c:majorGridlines>
          <c:spPr>
            <a:ln w="9525" cap="flat" cmpd="sng" algn="ctr">
              <a:solidFill>
                <a:schemeClr val="bg2"/>
              </a:solidFill>
              <a:prstDash val="lgDash"/>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50000"/>
                  </a:schemeClr>
                </a:solidFill>
                <a:latin typeface="Montserrat SemiBold" pitchFamily="2" charset="77"/>
                <a:ea typeface="+mn-ea"/>
                <a:cs typeface="+mn-cs"/>
              </a:defRPr>
            </a:pPr>
            <a:endParaRPr lang="en-US"/>
          </a:p>
        </c:txPr>
        <c:crossAx val="-242989264"/>
        <c:crosses val="autoZero"/>
        <c:crossBetween val="between"/>
      </c:valAx>
      <c:spPr>
        <a:solidFill>
          <a:schemeClr val="bg1"/>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Google</c:v>
                </c:pt>
              </c:strCache>
            </c:strRef>
          </c:tx>
          <c:spPr>
            <a:solidFill>
              <a:srgbClr val="E93D2F"/>
            </a:solidFill>
            <a:ln>
              <a:noFill/>
            </a:ln>
            <a:effectLst/>
          </c:spPr>
          <c:invertIfNegative val="0"/>
          <c:dLbls>
            <c:dLbl>
              <c:idx val="0"/>
              <c:layout>
                <c:manualLayout>
                  <c:x val="2.4294064279797149E-17"/>
                  <c:y val="-3.5064510416210608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ontserrat Medium" panose="00000600000000000000" pitchFamily="2"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71-46B9-8F73-BE82C528E52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28.69</c:v>
                </c:pt>
              </c:numCache>
            </c:numRef>
          </c:val>
          <c:extLst>
            <c:ext xmlns:c16="http://schemas.microsoft.com/office/drawing/2014/chart" uri="{C3380CC4-5D6E-409C-BE32-E72D297353CC}">
              <c16:uniqueId val="{00000000-0071-46B9-8F73-BE82C528E52E}"/>
            </c:ext>
          </c:extLst>
        </c:ser>
        <c:ser>
          <c:idx val="3"/>
          <c:order val="1"/>
          <c:tx>
            <c:strRef>
              <c:f>Sheet1!$C$1</c:f>
              <c:strCache>
                <c:ptCount val="1"/>
                <c:pt idx="0">
                  <c:v>Dominos</c:v>
                </c:pt>
              </c:strCache>
            </c:strRef>
          </c:tx>
          <c:spPr>
            <a:solidFill>
              <a:srgbClr val="0070C0"/>
            </a:solidFill>
            <a:ln>
              <a:noFill/>
            </a:ln>
            <a:effectLst/>
          </c:spPr>
          <c:invertIfNegative val="0"/>
          <c:dLbls>
            <c:dLbl>
              <c:idx val="0"/>
              <c:tx>
                <c:rich>
                  <a:bodyPr/>
                  <a:lstStyle/>
                  <a:p>
                    <a:r>
                      <a:rPr lang="en-US" dirty="0"/>
                      <a:t>3283%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CF4-42C9-8447-5BDEDD448F2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ontserrat Medium" panose="000006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32.83</c:v>
                </c:pt>
              </c:numCache>
            </c:numRef>
          </c:val>
          <c:extLst>
            <c:ext xmlns:c16="http://schemas.microsoft.com/office/drawing/2014/chart" uri="{C3380CC4-5D6E-409C-BE32-E72D297353CC}">
              <c16:uniqueId val="{00000004-0071-46B9-8F73-BE82C528E52E}"/>
            </c:ext>
          </c:extLst>
        </c:ser>
        <c:dLbls>
          <c:dLblPos val="outEnd"/>
          <c:showLegendKey val="0"/>
          <c:showVal val="1"/>
          <c:showCatName val="0"/>
          <c:showSerName val="0"/>
          <c:showPercent val="0"/>
          <c:showBubbleSize val="0"/>
        </c:dLbls>
        <c:gapWidth val="219"/>
        <c:overlap val="-27"/>
        <c:axId val="579205583"/>
        <c:axId val="670249679"/>
      </c:barChart>
      <c:catAx>
        <c:axId val="579205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249679"/>
        <c:crosses val="autoZero"/>
        <c:auto val="1"/>
        <c:lblAlgn val="ctr"/>
        <c:lblOffset val="100"/>
        <c:noMultiLvlLbl val="0"/>
      </c:catAx>
      <c:valAx>
        <c:axId val="670249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9205583"/>
        <c:crosses val="autoZero"/>
        <c:crossBetween val="between"/>
      </c:valAx>
      <c:spPr>
        <a:noFill/>
        <a:ln>
          <a:noFill/>
        </a:ln>
        <a:effectLst/>
      </c:spPr>
    </c:plotArea>
    <c:legend>
      <c:legendPos val="b"/>
      <c:layout>
        <c:manualLayout>
          <c:xMode val="edge"/>
          <c:yMode val="edge"/>
          <c:x val="0.30425009826427774"/>
          <c:y val="0.91117674367054036"/>
          <c:w val="0.41005174434613906"/>
          <c:h val="5.125413802637687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ontserrat Medium" panose="000006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Google</c:v>
                </c:pt>
              </c:strCache>
            </c:strRef>
          </c:tx>
          <c:spPr>
            <a:solidFill>
              <a:srgbClr val="E93D2F"/>
            </a:solidFill>
            <a:ln>
              <a:noFill/>
            </a:ln>
            <a:effectLst/>
          </c:spPr>
          <c:invertIfNegative val="0"/>
          <c:dLbls>
            <c:dLbl>
              <c:idx val="0"/>
              <c:layout>
                <c:manualLayout>
                  <c:x val="6.6257304346093102E-3"/>
                  <c:y val="-1.0018431547488839E-2"/>
                </c:manualLayout>
              </c:layout>
              <c:tx>
                <c:rich>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ontserrat Medium" panose="00000600000000000000" pitchFamily="2" charset="0"/>
                        <a:ea typeface="+mn-ea"/>
                        <a:cs typeface="+mn-cs"/>
                      </a:defRPr>
                    </a:pPr>
                    <a:r>
                      <a:rPr lang="en-US" dirty="0"/>
                      <a:t>2869%</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ontserrat Medium" panose="00000600000000000000" pitchFamily="2"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071-46B9-8F73-BE82C528E52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28.69</c:v>
                </c:pt>
              </c:numCache>
            </c:numRef>
          </c:val>
          <c:extLst>
            <c:ext xmlns:c16="http://schemas.microsoft.com/office/drawing/2014/chart" uri="{C3380CC4-5D6E-409C-BE32-E72D297353CC}">
              <c16:uniqueId val="{00000000-0071-46B9-8F73-BE82C528E52E}"/>
            </c:ext>
          </c:extLst>
        </c:ser>
        <c:ser>
          <c:idx val="3"/>
          <c:order val="1"/>
          <c:tx>
            <c:strRef>
              <c:f>Sheet1!$C$1</c:f>
              <c:strCache>
                <c:ptCount val="1"/>
                <c:pt idx="0">
                  <c:v>Dominos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ontserrat Medium" panose="000006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32.83</c:v>
                </c:pt>
              </c:numCache>
            </c:numRef>
          </c:val>
          <c:extLst>
            <c:ext xmlns:c16="http://schemas.microsoft.com/office/drawing/2014/chart" uri="{C3380CC4-5D6E-409C-BE32-E72D297353CC}">
              <c16:uniqueId val="{00000004-0071-46B9-8F73-BE82C528E52E}"/>
            </c:ext>
          </c:extLst>
        </c:ser>
        <c:ser>
          <c:idx val="4"/>
          <c:order val="2"/>
          <c:tx>
            <c:strRef>
              <c:f>Sheet1!$D$1</c:f>
              <c:strCache>
                <c:ptCount val="1"/>
                <c:pt idx="0">
                  <c:v>Monster Bev </c:v>
                </c:pt>
              </c:strCache>
            </c:strRef>
          </c:tx>
          <c:spPr>
            <a:solidFill>
              <a:srgbClr val="86B8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ontserrat Medium" panose="000006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100.77</c:v>
                </c:pt>
              </c:numCache>
            </c:numRef>
          </c:val>
          <c:extLst>
            <c:ext xmlns:c16="http://schemas.microsoft.com/office/drawing/2014/chart" uri="{C3380CC4-5D6E-409C-BE32-E72D297353CC}">
              <c16:uniqueId val="{00000005-0071-46B9-8F73-BE82C528E52E}"/>
            </c:ext>
          </c:extLst>
        </c:ser>
        <c:dLbls>
          <c:dLblPos val="outEnd"/>
          <c:showLegendKey val="0"/>
          <c:showVal val="1"/>
          <c:showCatName val="0"/>
          <c:showSerName val="0"/>
          <c:showPercent val="0"/>
          <c:showBubbleSize val="0"/>
        </c:dLbls>
        <c:gapWidth val="219"/>
        <c:overlap val="-27"/>
        <c:axId val="579205583"/>
        <c:axId val="670249679"/>
      </c:barChart>
      <c:catAx>
        <c:axId val="579205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249679"/>
        <c:crosses val="autoZero"/>
        <c:auto val="1"/>
        <c:lblAlgn val="ctr"/>
        <c:lblOffset val="100"/>
        <c:noMultiLvlLbl val="0"/>
      </c:catAx>
      <c:valAx>
        <c:axId val="670249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9205583"/>
        <c:crosses val="autoZero"/>
        <c:crossBetween val="between"/>
      </c:valAx>
      <c:spPr>
        <a:noFill/>
        <a:ln>
          <a:noFill/>
        </a:ln>
        <a:effectLst/>
      </c:spPr>
    </c:plotArea>
    <c:legend>
      <c:legendPos val="b"/>
      <c:layout>
        <c:manualLayout>
          <c:xMode val="edge"/>
          <c:yMode val="edge"/>
          <c:x val="0.22341618696204416"/>
          <c:y val="4.9591630586508173E-2"/>
          <c:w val="0.41005174434613906"/>
          <c:h val="5.125413802637687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E6958-B9E7-1B44-9EA2-D78ADDA2D599}"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87919-E13E-4542-8F89-8DDD7BE3F242}" type="slidenum">
              <a:rPr lang="en-US" smtClean="0"/>
              <a:t>‹#›</a:t>
            </a:fld>
            <a:endParaRPr lang="en-US"/>
          </a:p>
        </p:txBody>
      </p:sp>
    </p:spTree>
    <p:extLst>
      <p:ext uri="{BB962C8B-B14F-4D97-AF65-F5344CB8AC3E}">
        <p14:creationId xmlns:p14="http://schemas.microsoft.com/office/powerpoint/2010/main" val="4265828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Classical_Chines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en.wiktionary.org/wiki/%E8%B2%9D" TargetMode="External"/><Relationship Id="rId4" Type="http://schemas.openxmlformats.org/officeDocument/2006/relationships/hyperlink" Target="http://en.wikipedia.org/wiki/Chinese_character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Dividen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library.hbs.edu/hc/ssb/history.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slate.com/articles/news_and_politics/explainer/2012/02/why_are_all_the_big_american_car_companies_based_in_michigan_.html"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a:defRPr>
                <a:solidFill>
                  <a:schemeClr val="tx1"/>
                </a:solidFill>
                <a:latin typeface="Arial" pitchFamily="34" charset="0"/>
              </a:defRPr>
            </a:lvl1pPr>
            <a:lvl2pPr marL="765779" indent="-294527">
              <a:defRPr>
                <a:solidFill>
                  <a:schemeClr val="tx1"/>
                </a:solidFill>
                <a:latin typeface="Arial" pitchFamily="34" charset="0"/>
              </a:defRPr>
            </a:lvl2pPr>
            <a:lvl3pPr marL="1178122" indent="-235626">
              <a:defRPr>
                <a:solidFill>
                  <a:schemeClr val="tx1"/>
                </a:solidFill>
                <a:latin typeface="Arial" pitchFamily="34" charset="0"/>
              </a:defRPr>
            </a:lvl3pPr>
            <a:lvl4pPr marL="1649366" indent="-235626">
              <a:defRPr>
                <a:solidFill>
                  <a:schemeClr val="tx1"/>
                </a:solidFill>
                <a:latin typeface="Arial" pitchFamily="34" charset="0"/>
              </a:defRPr>
            </a:lvl4pPr>
            <a:lvl5pPr marL="2120613" indent="-235626">
              <a:defRPr>
                <a:solidFill>
                  <a:schemeClr val="tx1"/>
                </a:solidFill>
                <a:latin typeface="Arial" pitchFamily="34" charset="0"/>
              </a:defRPr>
            </a:lvl5pPr>
            <a:lvl6pPr marL="2591861" indent="-235626" fontAlgn="base">
              <a:spcBef>
                <a:spcPct val="0"/>
              </a:spcBef>
              <a:spcAft>
                <a:spcPct val="0"/>
              </a:spcAft>
              <a:defRPr>
                <a:solidFill>
                  <a:schemeClr val="tx1"/>
                </a:solidFill>
                <a:latin typeface="Arial" pitchFamily="34" charset="0"/>
              </a:defRPr>
            </a:lvl6pPr>
            <a:lvl7pPr marL="3063106" indent="-235626" fontAlgn="base">
              <a:spcBef>
                <a:spcPct val="0"/>
              </a:spcBef>
              <a:spcAft>
                <a:spcPct val="0"/>
              </a:spcAft>
              <a:defRPr>
                <a:solidFill>
                  <a:schemeClr val="tx1"/>
                </a:solidFill>
                <a:latin typeface="Arial" pitchFamily="34" charset="0"/>
              </a:defRPr>
            </a:lvl7pPr>
            <a:lvl8pPr marL="3534357" indent="-235626" fontAlgn="base">
              <a:spcBef>
                <a:spcPct val="0"/>
              </a:spcBef>
              <a:spcAft>
                <a:spcPct val="0"/>
              </a:spcAft>
              <a:defRPr>
                <a:solidFill>
                  <a:schemeClr val="tx1"/>
                </a:solidFill>
                <a:latin typeface="Arial" pitchFamily="34" charset="0"/>
              </a:defRPr>
            </a:lvl8pPr>
            <a:lvl9pPr marL="4005602" indent="-235626" fontAlgn="base">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ED9781-5633-42DB-80D5-058B3587AF60}"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6" name="Notes Placeholder 5">
            <a:extLst>
              <a:ext uri="{FF2B5EF4-FFF2-40B4-BE49-F238E27FC236}">
                <a16:creationId xmlns:a16="http://schemas.microsoft.com/office/drawing/2014/main" id="{9ACCEE53-D67A-41DE-AAF3-551C1F0FA325}"/>
              </a:ext>
            </a:extLst>
          </p:cNvPr>
          <p:cNvSpPr>
            <a:spLocks noGrp="1"/>
          </p:cNvSpPr>
          <p:nvPr>
            <p:ph type="body" idx="1"/>
          </p:nvPr>
        </p:nvSpPr>
        <p:spPr/>
        <p:txBody>
          <a:bodyPr/>
          <a:lstStyle/>
          <a:p>
            <a:r>
              <a:rPr lang="en-US" dirty="0"/>
              <a:t>Talking Points:</a:t>
            </a:r>
          </a:p>
          <a:p>
            <a:pPr lvl="1"/>
            <a:r>
              <a:rPr lang="en-US" dirty="0"/>
              <a:t>News and financial commentary can influence people’s view of investing. Without a strong investment philosophy to guide them, people also may follow the advice of friends, neighbors, or family, especially if the “insight” promises a fast, easy return. </a:t>
            </a:r>
          </a:p>
          <a:p>
            <a:pPr lvl="1"/>
            <a:r>
              <a:rPr lang="en-US" dirty="0"/>
              <a:t>But growing wealth has no shortcuts. Success requires a solid investment approach, a long-term perspective, and discipline to stay the course.</a:t>
            </a:r>
          </a:p>
        </p:txBody>
      </p:sp>
      <p:sp>
        <p:nvSpPr>
          <p:cNvPr id="9" name="Slide Image Placeholder 8">
            <a:extLst>
              <a:ext uri="{FF2B5EF4-FFF2-40B4-BE49-F238E27FC236}">
                <a16:creationId xmlns:a16="http://schemas.microsoft.com/office/drawing/2014/main" id="{B69BFFA6-D005-46FB-92C1-3EA1332FBBBB}"/>
              </a:ext>
            </a:extLst>
          </p:cNvPr>
          <p:cNvSpPr>
            <a:spLocks noGrp="1" noRot="1" noChangeAspect="1"/>
          </p:cNvSpPr>
          <p:nvPr>
            <p:ph type="sldImg"/>
          </p:nvPr>
        </p:nvSpPr>
        <p:spPr>
          <a:xfrm>
            <a:off x="-128588" y="284163"/>
            <a:ext cx="7280276" cy="4095750"/>
          </a:xfrm>
        </p:spPr>
      </p:sp>
    </p:spTree>
    <p:extLst>
      <p:ext uri="{BB962C8B-B14F-4D97-AF65-F5344CB8AC3E}">
        <p14:creationId xmlns:p14="http://schemas.microsoft.com/office/powerpoint/2010/main" val="220931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money was Anatolian obsidian,</a:t>
            </a:r>
            <a:r>
              <a:rPr lang="en-US" baseline="0" dirty="0"/>
              <a:t> </a:t>
            </a:r>
            <a:r>
              <a:rPr lang="en-US" dirty="0"/>
              <a:t>a raw material for stone-age tools,</a:t>
            </a:r>
            <a:r>
              <a:rPr lang="en-US" baseline="0" dirty="0"/>
              <a:t> </a:t>
            </a:r>
            <a:r>
              <a:rPr lang="en-US" dirty="0"/>
              <a:t>distributed as early as 12,000 B.C., with organized trade occurring in the 9th millennium</a:t>
            </a:r>
          </a:p>
          <a:p>
            <a:endParaRPr lang="en-US" dirty="0"/>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11</a:t>
            </a:fld>
            <a:endParaRPr lang="en-US"/>
          </a:p>
        </p:txBody>
      </p:sp>
    </p:spTree>
    <p:extLst>
      <p:ext uri="{BB962C8B-B14F-4D97-AF65-F5344CB8AC3E}">
        <p14:creationId xmlns:p14="http://schemas.microsoft.com/office/powerpoint/2010/main" val="38027570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I’m feeling lucky</a:t>
            </a:r>
          </a:p>
        </p:txBody>
      </p:sp>
      <p:sp>
        <p:nvSpPr>
          <p:cNvPr id="4" name="Slide Number Placeholder 3"/>
          <p:cNvSpPr>
            <a:spLocks noGrp="1"/>
          </p:cNvSpPr>
          <p:nvPr>
            <p:ph type="sldNum" sz="quarter" idx="10"/>
          </p:nvPr>
        </p:nvSpPr>
        <p:spPr/>
        <p:txBody>
          <a:bodyPr/>
          <a:lstStyle/>
          <a:p>
            <a:fld id="{2F9F1155-5244-A442-AFEC-0BEDCB244CBC}" type="slidenum">
              <a:rPr lang="en-US" smtClean="0"/>
              <a:t>102</a:t>
            </a:fld>
            <a:endParaRPr lang="en-US"/>
          </a:p>
        </p:txBody>
      </p:sp>
    </p:spTree>
    <p:extLst>
      <p:ext uri="{BB962C8B-B14F-4D97-AF65-F5344CB8AC3E}">
        <p14:creationId xmlns:p14="http://schemas.microsoft.com/office/powerpoint/2010/main" val="13983735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While it is true that Tech has had a tremendous run, and one might be tempted to overweight an allocation there (even more so that current market-cap), it is not necessarily the case that is the most investment savvy course of action. Take Domino’s for example, during the past decade, while the “Giant 5” became dominant, their cumulative returns pale in comparison to that posted by the pizza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The ability of these few stocks to drive the market cuts both ways.  Should the big Tech companies </a:t>
            </a:r>
            <a:r>
              <a:rPr lang="en-US" sz="1800" dirty="0">
                <a:solidFill>
                  <a:srgbClr val="2E2E2E"/>
                </a:solidFill>
                <a:effectLst/>
                <a:latin typeface="Montserrat Regular" pitchFamily="2" charset="77"/>
              </a:rPr>
              <a:t>come under regulatory scrutiny with negative consequence, for instance, they could be a source of tremendous downward pressure.  While, a focused investment there could preclude attractive returns elsewhere.  Staying broadly diversified will continue to be an important tool serious long-term investors.</a:t>
            </a: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28380C9-FE23-4C7D-8C54-1CFC196618D9}" type="slidenum">
              <a:rPr lang="en-US" altLang="en-US" smtClean="0"/>
              <a:pPr/>
              <a:t>103</a:t>
            </a:fld>
            <a:endParaRPr lang="en-US" altLang="en-US" dirty="0"/>
          </a:p>
        </p:txBody>
      </p:sp>
    </p:spTree>
    <p:extLst>
      <p:ext uri="{BB962C8B-B14F-4D97-AF65-F5344CB8AC3E}">
        <p14:creationId xmlns:p14="http://schemas.microsoft.com/office/powerpoint/2010/main" val="41750252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While it is true that Tech has had a tremendous run, and one might be tempted to overweight an allocation there (even more so that current market-cap), it is not necessarily the case that is the most investment savvy course of action. Take Domino’s for example, during the past decade, while the “Giant 5” became dominant, their cumulative returns pale in comparison to that posted by the pizza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The ability of these few stocks to drive the market cuts both ways.  Should the big Tech companies </a:t>
            </a:r>
            <a:r>
              <a:rPr lang="en-US" sz="1800" dirty="0">
                <a:solidFill>
                  <a:srgbClr val="2E2E2E"/>
                </a:solidFill>
                <a:effectLst/>
                <a:latin typeface="Montserrat Regular" pitchFamily="2" charset="77"/>
              </a:rPr>
              <a:t>come under regulatory scrutiny with negative consequence, for instance, they could be a source of tremendous downward pressure.  While, a focused investment there could preclude attractive returns elsewhere.  Staying broadly diversified will continue to be an important tool serious long-term investors.</a:t>
            </a: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28380C9-FE23-4C7D-8C54-1CFC196618D9}" type="slidenum">
              <a:rPr lang="en-US" altLang="en-US" smtClean="0"/>
              <a:pPr/>
              <a:t>104</a:t>
            </a:fld>
            <a:endParaRPr lang="en-US" altLang="en-US" dirty="0"/>
          </a:p>
        </p:txBody>
      </p:sp>
    </p:spTree>
    <p:extLst>
      <p:ext uri="{BB962C8B-B14F-4D97-AF65-F5344CB8AC3E}">
        <p14:creationId xmlns:p14="http://schemas.microsoft.com/office/powerpoint/2010/main" val="8982495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know what the future will be like, but we know that most of us have to save and invest</a:t>
            </a:r>
            <a:r>
              <a:rPr lang="en-US" baseline="0" dirty="0"/>
              <a:t> </a:t>
            </a:r>
            <a:r>
              <a:rPr lang="en-US" dirty="0"/>
              <a:t>for it.  It is fun to talk about technological marvels. But I believe we should for</a:t>
            </a:r>
            <a:r>
              <a:rPr lang="en-US" baseline="0" dirty="0"/>
              <a:t> the future, not in the future</a:t>
            </a:r>
            <a:endParaRPr lang="en-US" dirty="0"/>
          </a:p>
        </p:txBody>
      </p:sp>
      <p:sp>
        <p:nvSpPr>
          <p:cNvPr id="4" name="Slide Number Placeholder 3"/>
          <p:cNvSpPr>
            <a:spLocks noGrp="1"/>
          </p:cNvSpPr>
          <p:nvPr>
            <p:ph type="sldNum" sz="quarter" idx="10"/>
          </p:nvPr>
        </p:nvSpPr>
        <p:spPr/>
        <p:txBody>
          <a:bodyPr/>
          <a:lstStyle/>
          <a:p>
            <a:fld id="{2F9F1155-5244-A442-AFEC-0BEDCB244CBC}" type="slidenum">
              <a:rPr lang="en-US" smtClean="0"/>
              <a:t>105</a:t>
            </a:fld>
            <a:endParaRPr lang="en-US"/>
          </a:p>
        </p:txBody>
      </p:sp>
    </p:spTree>
    <p:extLst>
      <p:ext uri="{BB962C8B-B14F-4D97-AF65-F5344CB8AC3E}">
        <p14:creationId xmlns:p14="http://schemas.microsoft.com/office/powerpoint/2010/main" val="1906113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do that, you take the typical 65-year-old baby boomer couple today, they have 30 years of joint life expectancy, meaning</a:t>
            </a:r>
            <a:r>
              <a:rPr lang="en-US" sz="1200" kern="1200" baseline="0" dirty="0">
                <a:solidFill>
                  <a:schemeClr val="tx1"/>
                </a:solidFill>
                <a:effectLst/>
                <a:latin typeface="+mn-lt"/>
                <a:ea typeface="+mn-ea"/>
                <a:cs typeface="+mn-cs"/>
              </a:rPr>
              <a:t> there is a high probability </a:t>
            </a:r>
            <a:r>
              <a:rPr lang="en-US" sz="1200" kern="1200" dirty="0">
                <a:solidFill>
                  <a:schemeClr val="tx1"/>
                </a:solidFill>
                <a:effectLst/>
                <a:latin typeface="+mn-lt"/>
                <a:ea typeface="+mn-ea"/>
                <a:cs typeface="+mn-cs"/>
              </a:rPr>
              <a:t>that at least one of them is going to live to age 95. *</a:t>
            </a:r>
          </a:p>
          <a:p>
            <a:endParaRPr lang="en-US" dirty="0"/>
          </a:p>
          <a:p>
            <a:r>
              <a:rPr lang="en-US" dirty="0"/>
              <a:t>This means that the #1 objective for most of us is not running out of money. </a:t>
            </a:r>
            <a:r>
              <a:rPr lang="en-US" sz="1200" kern="1200" dirty="0">
                <a:solidFill>
                  <a:schemeClr val="tx1"/>
                </a:solidFill>
                <a:effectLst/>
                <a:latin typeface="+mn-lt"/>
                <a:ea typeface="+mn-ea"/>
                <a:cs typeface="+mn-cs"/>
              </a:rPr>
              <a:t>That's what most of us care about, is it not? It is not what the S&amp;P did</a:t>
            </a:r>
            <a:r>
              <a:rPr lang="en-US" sz="1200" kern="1200" baseline="0" dirty="0">
                <a:solidFill>
                  <a:schemeClr val="tx1"/>
                </a:solidFill>
                <a:effectLst/>
                <a:latin typeface="+mn-lt"/>
                <a:ea typeface="+mn-ea"/>
                <a:cs typeface="+mn-cs"/>
              </a:rPr>
              <a:t> last month</a:t>
            </a:r>
            <a:r>
              <a:rPr lang="en-US" sz="1200" kern="1200" dirty="0">
                <a:solidFill>
                  <a:schemeClr val="tx1"/>
                </a:solidFill>
                <a:effectLst/>
                <a:latin typeface="+mn-lt"/>
                <a:ea typeface="+mn-ea"/>
                <a:cs typeface="+mn-cs"/>
              </a:rPr>
              <a:t>, or what this money manager thinks about China or what may or may not happen in the markets 3 months from now.  It is about</a:t>
            </a:r>
            <a:r>
              <a:rPr lang="en-US" sz="1200" kern="1200" baseline="0" dirty="0">
                <a:solidFill>
                  <a:schemeClr val="tx1"/>
                </a:solidFill>
                <a:effectLst/>
                <a:latin typeface="+mn-lt"/>
                <a:ea typeface="+mn-ea"/>
                <a:cs typeface="+mn-cs"/>
              </a:rPr>
              <a:t> the next </a:t>
            </a:r>
            <a:r>
              <a:rPr lang="en-US" dirty="0"/>
              <a:t>30 years.</a:t>
            </a:r>
            <a:r>
              <a:rPr lang="en-US" baseline="0" dirty="0"/>
              <a:t>  And that </a:t>
            </a:r>
            <a:r>
              <a:rPr lang="en-US" dirty="0"/>
              <a:t>is a very long time to plan for.</a:t>
            </a:r>
          </a:p>
          <a:p>
            <a:endParaRPr lang="en-US" dirty="0"/>
          </a:p>
          <a:p>
            <a:r>
              <a:rPr lang="en-US" dirty="0"/>
              <a:t>You want investors</a:t>
            </a:r>
            <a:r>
              <a:rPr lang="en-US" baseline="0" dirty="0"/>
              <a:t> to have the highest probability of achieving their goals.  And that means not making bets on individual stocks or sectors of countries.  You want a globally-diversified portfolio tilted towards the factors of return.  And above all, you want to let clients enjoy the long-term potential of markets to create wealth</a:t>
            </a:r>
            <a:endParaRPr lang="en-US" dirty="0"/>
          </a:p>
          <a:p>
            <a:endParaRPr lang="en-US" dirty="0"/>
          </a:p>
          <a:p>
            <a:r>
              <a:rPr lang="en-US" dirty="0"/>
              <a:t>*Source:  Social Security Administration period life table</a:t>
            </a:r>
          </a:p>
        </p:txBody>
      </p:sp>
      <p:sp>
        <p:nvSpPr>
          <p:cNvPr id="4" name="Slide Number Placeholder 3"/>
          <p:cNvSpPr>
            <a:spLocks noGrp="1"/>
          </p:cNvSpPr>
          <p:nvPr>
            <p:ph type="sldNum" sz="quarter" idx="5"/>
          </p:nvPr>
        </p:nvSpPr>
        <p:spPr/>
        <p:txBody>
          <a:bodyPr/>
          <a:lstStyle/>
          <a:p>
            <a:fld id="{B57B51FB-A84A-2C4E-B5FE-B500C22B13F2}" type="slidenum">
              <a:rPr lang="en-US" smtClean="0"/>
              <a:t>106</a:t>
            </a:fld>
            <a:endParaRPr lang="en-US"/>
          </a:p>
        </p:txBody>
      </p:sp>
    </p:spTree>
    <p:extLst>
      <p:ext uri="{BB962C8B-B14F-4D97-AF65-F5344CB8AC3E}">
        <p14:creationId xmlns:p14="http://schemas.microsoft.com/office/powerpoint/2010/main" val="16713425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Bear markets,15 recessions since 1926, including Great Depression and Great Recession. </a:t>
            </a:r>
          </a:p>
          <a:p>
            <a:endParaRPr lang="en-US" dirty="0"/>
          </a:p>
          <a:p>
            <a:r>
              <a:rPr lang="en-US" dirty="0"/>
              <a:t>Capitalism</a:t>
            </a:r>
            <a:r>
              <a:rPr lang="en-US" baseline="0" dirty="0"/>
              <a:t> may not be perfect, but it has produced enormous positive change in the world.  I hope you will go forth and share the good news.</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107</a:t>
            </a:fld>
            <a:endParaRPr lang="en-US"/>
          </a:p>
        </p:txBody>
      </p:sp>
    </p:spTree>
    <p:extLst>
      <p:ext uri="{BB962C8B-B14F-4D97-AF65-F5344CB8AC3E}">
        <p14:creationId xmlns:p14="http://schemas.microsoft.com/office/powerpoint/2010/main" val="2736999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itchFamily="34" charset="0"/>
                <a:ea typeface="+mn-ea"/>
                <a:cs typeface="Arial" pitchFamily="34" charset="0"/>
              </a:rPr>
              <a:t>Cattle</a:t>
            </a:r>
            <a:r>
              <a:rPr lang="en-US" sz="1200" b="0" i="0" kern="1200" baseline="0" dirty="0">
                <a:solidFill>
                  <a:schemeClr val="tx1"/>
                </a:solidFill>
                <a:effectLst/>
                <a:latin typeface="Arial" pitchFamily="34" charset="0"/>
                <a:ea typeface="+mn-ea"/>
                <a:cs typeface="Arial" pitchFamily="34" charset="0"/>
              </a:rPr>
              <a:t> were also used as currency.  </a:t>
            </a:r>
            <a:r>
              <a:rPr lang="en-US" sz="1200" b="0" i="0" kern="1200" dirty="0">
                <a:solidFill>
                  <a:schemeClr val="tx1"/>
                </a:solidFill>
                <a:effectLst/>
                <a:latin typeface="Arial" pitchFamily="34" charset="0"/>
                <a:ea typeface="+mn-ea"/>
                <a:cs typeface="Arial" pitchFamily="34" charset="0"/>
              </a:rPr>
              <a:t>In ancient Greece, a trivet for cooking cost at least 12 cows; </a:t>
            </a:r>
            <a:endParaRPr lang="en-US" dirty="0"/>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12</a:t>
            </a:fld>
            <a:endParaRPr lang="en-US"/>
          </a:p>
        </p:txBody>
      </p:sp>
    </p:spTree>
    <p:extLst>
      <p:ext uri="{BB962C8B-B14F-4D97-AF65-F5344CB8AC3E}">
        <p14:creationId xmlns:p14="http://schemas.microsoft.com/office/powerpoint/2010/main" val="3564709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34" charset="0"/>
                <a:ea typeface="+mn-ea"/>
                <a:cs typeface="Arial" pitchFamily="34" charset="0"/>
              </a:rPr>
              <a:t>And then there was the cowrie, </a:t>
            </a:r>
            <a:r>
              <a:rPr lang="en-US" sz="1200" b="1" i="0" kern="1200" dirty="0" err="1">
                <a:solidFill>
                  <a:schemeClr val="tx1"/>
                </a:solidFill>
                <a:effectLst/>
                <a:latin typeface="Arial" pitchFamily="34" charset="0"/>
                <a:ea typeface="+mn-ea"/>
                <a:cs typeface="Arial" pitchFamily="34" charset="0"/>
              </a:rPr>
              <a:t>Cypraea</a:t>
            </a:r>
            <a:r>
              <a:rPr lang="en-US" sz="1200" b="1" i="0" kern="1200" dirty="0">
                <a:solidFill>
                  <a:schemeClr val="tx1"/>
                </a:solidFill>
                <a:effectLst/>
                <a:latin typeface="Arial" pitchFamily="34" charset="0"/>
                <a:ea typeface="+mn-ea"/>
                <a:cs typeface="Arial" pitchFamily="34" charset="0"/>
              </a:rPr>
              <a:t> </a:t>
            </a:r>
            <a:r>
              <a:rPr lang="en-US" sz="1200" b="1" i="0" kern="1200" dirty="0" err="1">
                <a:solidFill>
                  <a:schemeClr val="tx1"/>
                </a:solidFill>
                <a:effectLst/>
                <a:latin typeface="Arial" pitchFamily="34" charset="0"/>
                <a:ea typeface="+mn-ea"/>
                <a:cs typeface="Arial" pitchFamily="34" charset="0"/>
              </a:rPr>
              <a:t>moneta</a:t>
            </a:r>
            <a:r>
              <a:rPr lang="en-US" sz="1200" b="1" i="0" kern="1200" dirty="0">
                <a:solidFill>
                  <a:schemeClr val="tx1"/>
                </a:solidFill>
                <a:effectLst/>
                <a:latin typeface="Arial" pitchFamily="34" charset="0"/>
                <a:ea typeface="+mn-ea"/>
                <a:cs typeface="Arial" pitchFamily="34" charset="0"/>
              </a:rPr>
              <a:t>, </a:t>
            </a:r>
            <a:r>
              <a:rPr lang="en-US" sz="1200" b="0" i="0" kern="1200" dirty="0">
                <a:solidFill>
                  <a:schemeClr val="tx1"/>
                </a:solidFill>
                <a:effectLst/>
                <a:latin typeface="Arial" pitchFamily="34" charset="0"/>
                <a:ea typeface="+mn-ea"/>
                <a:cs typeface="Arial" pitchFamily="34" charset="0"/>
              </a:rPr>
              <a:t>the most important and widely used natural money of all times. Cowrie shells were used in China over many centuries, and from there spread to India into the pacific room to Arabia and Africa. In some African regions, cowries were used until the mid-20th century. T</a:t>
            </a:r>
            <a:r>
              <a:rPr lang="en-US" sz="1200" b="0" i="0" kern="1200" dirty="0">
                <a:solidFill>
                  <a:schemeClr val="tx1"/>
                </a:solidFill>
                <a:effectLst/>
                <a:latin typeface="Arial" pitchFamily="34" charset="0"/>
                <a:ea typeface="Arial" charset="0"/>
                <a:cs typeface="Arial" pitchFamily="34" charset="0"/>
              </a:rPr>
              <a:t>he </a:t>
            </a:r>
            <a:r>
              <a:rPr lang="en-US" sz="1200" b="0" i="0" u="none" strike="noStrike" kern="1200" dirty="0">
                <a:solidFill>
                  <a:schemeClr val="tx1"/>
                </a:solidFill>
                <a:effectLst/>
                <a:latin typeface="Arial" pitchFamily="34" charset="0"/>
                <a:ea typeface="Arial" charset="0"/>
                <a:cs typeface="Arial" pitchFamily="34" charset="0"/>
                <a:hlinkClick r:id="rId3" tooltip="Classical Chinese"/>
              </a:rPr>
              <a:t>Classical Chinese</a:t>
            </a:r>
            <a:r>
              <a:rPr lang="en-US" sz="1200" b="0" i="0" kern="1200" dirty="0">
                <a:solidFill>
                  <a:schemeClr val="tx1"/>
                </a:solidFill>
                <a:effectLst/>
                <a:latin typeface="Arial" pitchFamily="34" charset="0"/>
                <a:ea typeface="Arial" charset="0"/>
                <a:cs typeface="Arial" pitchFamily="34" charset="0"/>
              </a:rPr>
              <a:t> </a:t>
            </a:r>
            <a:r>
              <a:rPr lang="en-US" sz="1200" b="0" i="0" u="none" strike="noStrike" kern="1200" dirty="0">
                <a:solidFill>
                  <a:schemeClr val="tx1"/>
                </a:solidFill>
                <a:effectLst/>
                <a:latin typeface="Arial" pitchFamily="34" charset="0"/>
                <a:ea typeface="Arial" charset="0"/>
                <a:cs typeface="Arial" pitchFamily="34" charset="0"/>
                <a:hlinkClick r:id="rId4" tooltip="Chinese characters"/>
              </a:rPr>
              <a:t>character</a:t>
            </a:r>
            <a:r>
              <a:rPr lang="en-US" sz="1200" b="0" i="0" kern="1200" dirty="0">
                <a:solidFill>
                  <a:schemeClr val="tx1"/>
                </a:solidFill>
                <a:effectLst/>
                <a:latin typeface="Arial" pitchFamily="34" charset="0"/>
                <a:ea typeface="Arial" charset="0"/>
                <a:cs typeface="Arial" pitchFamily="34" charset="0"/>
              </a:rPr>
              <a:t> for "money/currency", </a:t>
            </a:r>
            <a:r>
              <a:rPr lang="ja-JP" altLang="en-US" sz="1200" b="0" i="0" u="none" strike="noStrike" kern="1200" dirty="0">
                <a:solidFill>
                  <a:schemeClr val="tx1"/>
                </a:solidFill>
                <a:effectLst/>
                <a:latin typeface="Arial" pitchFamily="34" charset="0"/>
                <a:ea typeface="Arial" charset="0"/>
                <a:cs typeface="Arial" pitchFamily="34" charset="0"/>
                <a:hlinkClick r:id="rId5" tooltip="wikt:貝"/>
              </a:rPr>
              <a:t>貝</a:t>
            </a:r>
            <a:r>
              <a:rPr lang="en-US" altLang="ja-JP" sz="1200" b="0" i="0" kern="1200" dirty="0">
                <a:solidFill>
                  <a:schemeClr val="tx1"/>
                </a:solidFill>
                <a:effectLst/>
                <a:latin typeface="Arial" pitchFamily="34" charset="0"/>
                <a:ea typeface="Arial" charset="0"/>
                <a:cs typeface="Arial" pitchFamily="34" charset="0"/>
              </a:rPr>
              <a:t>, </a:t>
            </a:r>
            <a:r>
              <a:rPr lang="en-US" sz="1200" b="0" i="0" kern="1200" dirty="0">
                <a:solidFill>
                  <a:schemeClr val="tx1"/>
                </a:solidFill>
                <a:effectLst/>
                <a:latin typeface="Arial" pitchFamily="34" charset="0"/>
                <a:ea typeface="Arial" charset="0"/>
                <a:cs typeface="Arial" pitchFamily="34" charset="0"/>
              </a:rPr>
              <a:t>originated as a pictograph of a cowrie shell.</a:t>
            </a:r>
          </a:p>
          <a:p>
            <a:endParaRPr lang="en-US" sz="1200" b="0" i="0" kern="1200" dirty="0">
              <a:solidFill>
                <a:schemeClr val="tx1"/>
              </a:solidFill>
              <a:effectLst/>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D5C5D9B-4371-4207-A047-47D50FF9949B}" type="slidenum">
              <a:rPr lang="en-US" smtClean="0"/>
              <a:pPr/>
              <a:t>13</a:t>
            </a:fld>
            <a:endParaRPr lang="en-US"/>
          </a:p>
        </p:txBody>
      </p:sp>
    </p:spTree>
    <p:extLst>
      <p:ext uri="{BB962C8B-B14F-4D97-AF65-F5344CB8AC3E}">
        <p14:creationId xmlns:p14="http://schemas.microsoft.com/office/powerpoint/2010/main" val="907358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fontAlgn="base"/>
            <a:r>
              <a:rPr lang="en-US" sz="1200" b="0" i="0" kern="1200" dirty="0">
                <a:solidFill>
                  <a:schemeClr val="tx1"/>
                </a:solidFill>
                <a:effectLst/>
                <a:latin typeface="Arial" pitchFamily="34" charset="0"/>
                <a:ea typeface="+mn-ea"/>
                <a:cs typeface="Arial" pitchFamily="34" charset="0"/>
              </a:rPr>
              <a:t>There's no gold or silver on Yap. But hundred of years ago, explorers from Yap found limestone deposits on an island hundreds of miles away. And they carved this limestone into huge stone discs, which they brought back across the sea on their small bamboo boats.</a:t>
            </a:r>
            <a:br>
              <a:rPr lang="en-US" sz="1200" b="0" i="0" kern="1200" dirty="0">
                <a:solidFill>
                  <a:schemeClr val="tx1"/>
                </a:solidFill>
                <a:effectLst/>
                <a:latin typeface="Arial" pitchFamily="34" charset="0"/>
                <a:ea typeface="+mn-ea"/>
                <a:cs typeface="Arial" pitchFamily="34" charset="0"/>
              </a:rPr>
            </a:br>
            <a:br>
              <a:rPr lang="en-US" sz="1200" b="0" i="0" kern="1200" dirty="0">
                <a:solidFill>
                  <a:schemeClr val="tx1"/>
                </a:solidFill>
                <a:effectLst/>
                <a:latin typeface="Arial" pitchFamily="34" charset="0"/>
                <a:ea typeface="+mn-ea"/>
                <a:cs typeface="Arial" pitchFamily="34" charset="0"/>
              </a:rPr>
            </a:br>
            <a:r>
              <a:rPr lang="en-US" sz="1200" b="0" i="0" kern="1200" dirty="0">
                <a:solidFill>
                  <a:schemeClr val="tx1"/>
                </a:solidFill>
                <a:effectLst/>
                <a:latin typeface="Arial" pitchFamily="34" charset="0"/>
                <a:ea typeface="+mn-ea"/>
                <a:cs typeface="Arial" pitchFamily="34" charset="0"/>
              </a:rPr>
              <a:t>It's unclear if these stones started as money. But at some point the people on Yap realized what most societies realize. They needed something that everyone agrees you can use to pay for stuff. And like many societies, the people of Yap took the thing they had that was pretty — their version of gold — and decided that was money.</a:t>
            </a:r>
          </a:p>
          <a:p>
            <a:pPr fontAlgn="base"/>
            <a:endParaRPr lang="en-US" sz="1200" b="0" i="0" kern="1200" dirty="0">
              <a:solidFill>
                <a:schemeClr val="tx1"/>
              </a:solidFill>
              <a:effectLst/>
              <a:latin typeface="Arial" pitchFamily="34" charset="0"/>
              <a:ea typeface="+mn-ea"/>
              <a:cs typeface="Arial" pitchFamily="34" charset="0"/>
            </a:endParaRPr>
          </a:p>
          <a:p>
            <a:pPr fontAlgn="base"/>
            <a:r>
              <a:rPr lang="en-US" sz="1200" b="0" i="0" kern="1200" dirty="0">
                <a:solidFill>
                  <a:schemeClr val="tx1"/>
                </a:solidFill>
                <a:effectLst/>
                <a:latin typeface="Arial" pitchFamily="34" charset="0"/>
                <a:ea typeface="+mn-ea"/>
                <a:cs typeface="Arial" pitchFamily="34" charset="0"/>
              </a:rPr>
              <a:t>A piece of stone money was really valuable; you wouldn't use it for some everyday purchase. You'd use it for something big — a daughter's dowry, say.</a:t>
            </a:r>
          </a:p>
          <a:p>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itchFamily="34" charset="0"/>
                <a:ea typeface="+mn-ea"/>
                <a:cs typeface="Arial" pitchFamily="34" charset="0"/>
              </a:rPr>
              <a:t>One key thing about this money: It was really heavy. A big piece could weigh more than a car. As a result, this very concrete form of money quickly made the jump to being something very abstract. . They are mined on another island 250 miles away.</a:t>
            </a:r>
          </a:p>
          <a:p>
            <a:pPr fontAlgn="base"/>
            <a:endParaRPr lang="en-US" sz="1200" b="0" i="0" kern="1200" dirty="0">
              <a:solidFill>
                <a:schemeClr val="tx1"/>
              </a:solidFill>
              <a:effectLst/>
              <a:latin typeface="Arial" pitchFamily="34" charset="0"/>
              <a:ea typeface="+mn-ea"/>
              <a:cs typeface="Arial" pitchFamily="34" charset="0"/>
            </a:endParaRPr>
          </a:p>
          <a:p>
            <a:pPr fontAlgn="base"/>
            <a:r>
              <a:rPr lang="en-US" sz="1200" b="0" i="0" kern="1200" dirty="0">
                <a:solidFill>
                  <a:schemeClr val="tx1"/>
                </a:solidFill>
                <a:effectLst/>
                <a:latin typeface="Arial" pitchFamily="34" charset="0"/>
                <a:ea typeface="+mn-ea"/>
                <a:cs typeface="Arial" pitchFamily="34" charset="0"/>
              </a:rPr>
              <a:t>In fact, the stone doesn't even need to be on the island to count as money.</a:t>
            </a:r>
          </a:p>
          <a:p>
            <a:pPr fontAlgn="base"/>
            <a:endParaRPr lang="en-US" sz="1200" b="0" i="0" kern="1200" dirty="0">
              <a:solidFill>
                <a:schemeClr val="tx1"/>
              </a:solidFill>
              <a:effectLst/>
              <a:latin typeface="Arial" pitchFamily="34" charset="0"/>
              <a:ea typeface="+mn-ea"/>
              <a:cs typeface="Arial" pitchFamily="34" charset="0"/>
            </a:endParaRPr>
          </a:p>
          <a:p>
            <a:pPr fontAlgn="base"/>
            <a:r>
              <a:rPr lang="en-US" sz="1200" b="0" i="0" kern="1200" dirty="0">
                <a:solidFill>
                  <a:schemeClr val="tx1"/>
                </a:solidFill>
                <a:effectLst/>
                <a:latin typeface="Arial" pitchFamily="34" charset="0"/>
                <a:ea typeface="+mn-ea"/>
                <a:cs typeface="Arial" pitchFamily="34" charset="0"/>
              </a:rPr>
              <a:t>One time, according to the island's oral tradition, a work crew was bringing was bringing a giant stone coin back to yap on a boat. And just before they got back to the island, they hit a big storm. The stone wound up on the bottom of the ocean.</a:t>
            </a:r>
          </a:p>
          <a:p>
            <a:pPr fontAlgn="base"/>
            <a:r>
              <a:rPr lang="en-US" sz="1200" b="0" i="0" kern="1200" dirty="0">
                <a:solidFill>
                  <a:schemeClr val="tx1"/>
                </a:solidFill>
                <a:effectLst/>
                <a:latin typeface="Arial" pitchFamily="34" charset="0"/>
                <a:ea typeface="+mn-ea"/>
                <a:cs typeface="Arial" pitchFamily="34" charset="0"/>
              </a:rPr>
              <a:t>The crew made it back to the island and told everybody what happened. And everybody decided that the piece of stone money was still good — even though it was on the bottom of the ocean. Someone today owns this piece of stone money, even though nobody's seen it for over 100 years or more.</a:t>
            </a:r>
          </a:p>
          <a:p>
            <a:pPr fontAlgn="base"/>
            <a:endParaRPr lang="en-US" sz="1200" b="0" i="0" kern="1200" dirty="0">
              <a:solidFill>
                <a:schemeClr val="tx1"/>
              </a:solidFill>
              <a:effectLst/>
              <a:latin typeface="Arial" pitchFamily="34" charset="0"/>
              <a:ea typeface="+mn-ea"/>
              <a:cs typeface="Arial" pitchFamily="34" charset="0"/>
            </a:endParaRPr>
          </a:p>
          <a:p>
            <a:pPr fontAlgn="base"/>
            <a:r>
              <a:rPr lang="en-US" sz="1200" b="0" i="0" kern="1200" dirty="0">
                <a:solidFill>
                  <a:schemeClr val="tx1"/>
                </a:solidFill>
                <a:effectLst/>
                <a:latin typeface="Arial" pitchFamily="34" charset="0"/>
                <a:ea typeface="+mn-ea"/>
                <a:cs typeface="Arial" pitchFamily="34" charset="0"/>
              </a:rPr>
              <a:t>This system, in the end, feels really familiar. If you go online to pay your electric bill, what's really changing in the world?</a:t>
            </a:r>
          </a:p>
          <a:p>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14</a:t>
            </a:fld>
            <a:endParaRPr lang="en-US"/>
          </a:p>
        </p:txBody>
      </p:sp>
    </p:spTree>
    <p:extLst>
      <p:ext uri="{BB962C8B-B14F-4D97-AF65-F5344CB8AC3E}">
        <p14:creationId xmlns:p14="http://schemas.microsoft.com/office/powerpoint/2010/main" val="386643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latin typeface="Arial" pitchFamily="34" charset="0"/>
                <a:cs typeface="Arial" pitchFamily="34" charset="0"/>
              </a:rPr>
              <a:t>A big advance from </a:t>
            </a:r>
            <a:r>
              <a:rPr lang="en-US" sz="1200" baseline="0" dirty="0">
                <a:latin typeface="Arial" pitchFamily="34" charset="0"/>
                <a:cs typeface="Arial" pitchFamily="34" charset="0"/>
              </a:rPr>
              <a:t>barter was the development of the first coin, which occurred in Lydia in 700 BCE.</a:t>
            </a:r>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D5C5D9B-4371-4207-A047-47D50FF9949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84403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currency first developed in Tang Dynasty China during the 7th century, although true paper money did not appear until the 11th century, during the Song Dynasty. The usage of paper currency later spread throughout the Mongol Empire. Paper money originated in two forms: drafts, which are receipts for value held on account, and "bills", which were issued with a promise to convert at a later date.</a:t>
            </a:r>
          </a:p>
          <a:p>
            <a:endParaRPr lang="en-US" dirty="0"/>
          </a:p>
          <a:p>
            <a:r>
              <a:rPr lang="en-US" dirty="0"/>
              <a:t>Before the use of paper, the Chinese used coins that were circular, with a rectangular hole in the middle. Several coins could be strung together on a rope. Merchants in China, if they became rich enough, found that their strings of coins were too heavy to carry around easily. To solve this problem, coins were often left with a trustworthy person, and the merchant was given a slip of paper recording how much money he had with that person. If he showed the paper to that person he could regain his money. Eventually, the Song Dynasty paper money called "</a:t>
            </a:r>
            <a:r>
              <a:rPr lang="en-US" dirty="0" err="1"/>
              <a:t>jiaozi</a:t>
            </a:r>
            <a:r>
              <a:rPr lang="en-US" dirty="0"/>
              <a:t>" originated from these promissory notes. By 960 the Song Dynasty, short of copper for striking coins, issued the first generally circulating notes. </a:t>
            </a:r>
          </a:p>
        </p:txBody>
      </p:sp>
      <p:sp>
        <p:nvSpPr>
          <p:cNvPr id="4" name="Slide Number Placeholder 3"/>
          <p:cNvSpPr>
            <a:spLocks noGrp="1"/>
          </p:cNvSpPr>
          <p:nvPr>
            <p:ph type="sldNum" sz="quarter" idx="10"/>
          </p:nvPr>
        </p:nvSpPr>
        <p:spPr/>
        <p:txBody>
          <a:bodyPr/>
          <a:lstStyle/>
          <a:p>
            <a:fld id="{ED5C5D9B-4371-4207-A047-47D50FF9949B}" type="slidenum">
              <a:rPr lang="en-US" smtClean="0"/>
              <a:pPr/>
              <a:t>16</a:t>
            </a:fld>
            <a:endParaRPr lang="en-US"/>
          </a:p>
        </p:txBody>
      </p:sp>
    </p:spTree>
    <p:extLst>
      <p:ext uri="{BB962C8B-B14F-4D97-AF65-F5344CB8AC3E}">
        <p14:creationId xmlns:p14="http://schemas.microsoft.com/office/powerpoint/2010/main" val="2563410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European explorers like Marco Polo introduced the concept  of paper money in Europe during the 13th century. </a:t>
            </a:r>
          </a:p>
        </p:txBody>
      </p:sp>
      <p:sp>
        <p:nvSpPr>
          <p:cNvPr id="4" name="Slide Number Placeholder 3"/>
          <p:cNvSpPr>
            <a:spLocks noGrp="1"/>
          </p:cNvSpPr>
          <p:nvPr>
            <p:ph type="sldNum" sz="quarter" idx="10"/>
          </p:nvPr>
        </p:nvSpPr>
        <p:spPr/>
        <p:txBody>
          <a:bodyPr/>
          <a:lstStyle/>
          <a:p>
            <a:fld id="{ED5C5D9B-4371-4207-A047-47D50FF9949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96557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Newfoundland used cod as a currency  from the 1600s through to the 19</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century .</a:t>
            </a:r>
            <a:endParaRPr lang="en-US" dirty="0"/>
          </a:p>
        </p:txBody>
      </p:sp>
      <p:sp>
        <p:nvSpPr>
          <p:cNvPr id="4" name="Slide Number Placeholder 3"/>
          <p:cNvSpPr>
            <a:spLocks noGrp="1"/>
          </p:cNvSpPr>
          <p:nvPr>
            <p:ph type="sldNum" sz="quarter" idx="10"/>
          </p:nvPr>
        </p:nvSpPr>
        <p:spPr/>
        <p:txBody>
          <a:bodyPr/>
          <a:lstStyle/>
          <a:p>
            <a:fld id="{2F9F1155-5244-A442-AFEC-0BEDCB244CBC}" type="slidenum">
              <a:rPr lang="en-US" smtClean="0"/>
              <a:t>18</a:t>
            </a:fld>
            <a:endParaRPr lang="en-US"/>
          </a:p>
        </p:txBody>
      </p:sp>
    </p:spTree>
    <p:extLst>
      <p:ext uri="{BB962C8B-B14F-4D97-AF65-F5344CB8AC3E}">
        <p14:creationId xmlns:p14="http://schemas.microsoft.com/office/powerpoint/2010/main" val="3608352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fiscal strain of federal expenditures for the Vietnam War and persistent balance of payments deficits, led President Richard Nixon to end the direct international convertibility of the dollar to gold on August 15, 1971 (the "Nixon Shock").</a:t>
            </a:r>
          </a:p>
          <a:p>
            <a:endParaRPr lang="en-US" dirty="0"/>
          </a:p>
          <a:p>
            <a:r>
              <a:rPr lang="en-US" dirty="0"/>
              <a:t>This was meant to be a temporary measure with the gold price of the dollar and the official rate of exchanges remaining constant. </a:t>
            </a:r>
          </a:p>
          <a:p>
            <a:endParaRPr lang="en-US" dirty="0"/>
          </a:p>
          <a:p>
            <a:r>
              <a:rPr lang="en-US" dirty="0"/>
              <a:t>Within a year’s time, the new exchange rate became unrealistic because it would have required the United States to redeem more dollars than it had in gold and foreign currency reserves, or to contract the economy to increase the purchasing power of the dollar. In October 1973, the dollar was devalued . Once again, the devaluation was insufficient to hold the price of gold at that low a price; within two weeks of the second devaluation the dollar was left to float.  In October 1976, the government officially changed the definition of the dollar; references to gold were removed from statute. From this point, the monetary system was made of pure fiat money</a:t>
            </a:r>
          </a:p>
          <a:p>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19</a:t>
            </a:fld>
            <a:endParaRPr lang="en-US"/>
          </a:p>
        </p:txBody>
      </p:sp>
    </p:spTree>
    <p:extLst>
      <p:ext uri="{BB962C8B-B14F-4D97-AF65-F5344CB8AC3E}">
        <p14:creationId xmlns:p14="http://schemas.microsoft.com/office/powerpoint/2010/main" val="3213073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Arial" pitchFamily="34" charset="0"/>
                <a:ea typeface="+mn-ea"/>
                <a:cs typeface="Arial" pitchFamily="34" charset="0"/>
              </a:rPr>
              <a:t>Bitcoin</a:t>
            </a:r>
            <a:r>
              <a:rPr lang="en-US" sz="1200" b="0" i="0" kern="1200" dirty="0">
                <a:solidFill>
                  <a:schemeClr val="tx1"/>
                </a:solidFill>
                <a:effectLst/>
                <a:latin typeface="Arial" pitchFamily="34" charset="0"/>
                <a:ea typeface="+mn-ea"/>
                <a:cs typeface="Arial" pitchFamily="34" charset="0"/>
              </a:rPr>
              <a:t> (BTC) is a digital currency first described in a 2008 paper by pseudonymous developer Satoshi </a:t>
            </a:r>
            <a:r>
              <a:rPr lang="en-US" sz="1200" b="0" i="0" kern="1200" dirty="0" err="1">
                <a:solidFill>
                  <a:schemeClr val="tx1"/>
                </a:solidFill>
                <a:effectLst/>
                <a:latin typeface="Arial" pitchFamily="34" charset="0"/>
                <a:ea typeface="+mn-ea"/>
                <a:cs typeface="Arial" pitchFamily="34" charset="0"/>
              </a:rPr>
              <a:t>Nakamoto</a:t>
            </a:r>
            <a:r>
              <a:rPr lang="en-US" sz="1200" b="0" i="0" kern="1200" dirty="0">
                <a:solidFill>
                  <a:schemeClr val="tx1"/>
                </a:solidFill>
                <a:effectLst/>
                <a:latin typeface="Arial" pitchFamily="34" charset="0"/>
                <a:ea typeface="+mn-ea"/>
                <a:cs typeface="Arial" pitchFamily="34" charset="0"/>
              </a:rPr>
              <a:t>, who called it a peer-to-peer, electronic cash system </a:t>
            </a:r>
            <a:r>
              <a:rPr lang="en-US" sz="1200" b="0" i="0" kern="1200" dirty="0" err="1">
                <a:solidFill>
                  <a:schemeClr val="tx1"/>
                </a:solidFill>
                <a:effectLst/>
                <a:latin typeface="Arial" pitchFamily="34" charset="0"/>
                <a:ea typeface="+mn-ea"/>
                <a:cs typeface="Arial" pitchFamily="34" charset="0"/>
              </a:rPr>
              <a:t>Bitcoin</a:t>
            </a:r>
            <a:r>
              <a:rPr lang="en-US" sz="1200" b="0" i="0" kern="1200" dirty="0">
                <a:solidFill>
                  <a:schemeClr val="tx1"/>
                </a:solidFill>
                <a:effectLst/>
                <a:latin typeface="Arial" pitchFamily="34" charset="0"/>
                <a:ea typeface="+mn-ea"/>
                <a:cs typeface="Arial" pitchFamily="34" charset="0"/>
              </a:rPr>
              <a:t> creation and transfer is based on an open source cryptographic protocol and is not managed by any central authority. Each </a:t>
            </a:r>
            <a:r>
              <a:rPr lang="en-US" sz="1200" b="0" i="0" kern="1200" dirty="0" err="1">
                <a:solidFill>
                  <a:schemeClr val="tx1"/>
                </a:solidFill>
                <a:effectLst/>
                <a:latin typeface="Arial" pitchFamily="34" charset="0"/>
                <a:ea typeface="+mn-ea"/>
                <a:cs typeface="Arial" pitchFamily="34" charset="0"/>
              </a:rPr>
              <a:t>bitcoin</a:t>
            </a:r>
            <a:r>
              <a:rPr lang="en-US" sz="1200" b="0" i="0" kern="1200" dirty="0">
                <a:solidFill>
                  <a:schemeClr val="tx1"/>
                </a:solidFill>
                <a:effectLst/>
                <a:latin typeface="Arial" pitchFamily="34" charset="0"/>
                <a:ea typeface="+mn-ea"/>
                <a:cs typeface="Arial" pitchFamily="34" charset="0"/>
              </a:rPr>
              <a:t> is subdivided into 100 million smaller units called </a:t>
            </a:r>
            <a:r>
              <a:rPr lang="en-US" sz="1200" b="0" i="0" kern="1200" dirty="0" err="1">
                <a:solidFill>
                  <a:schemeClr val="tx1"/>
                </a:solidFill>
                <a:effectLst/>
                <a:latin typeface="Arial" pitchFamily="34" charset="0"/>
                <a:ea typeface="+mn-ea"/>
                <a:cs typeface="Arial" pitchFamily="34" charset="0"/>
              </a:rPr>
              <a:t>satoshis</a:t>
            </a:r>
            <a:r>
              <a:rPr lang="en-US" sz="1200" b="0" i="0" kern="1200" dirty="0">
                <a:solidFill>
                  <a:schemeClr val="tx1"/>
                </a:solidFill>
                <a:effectLst/>
                <a:latin typeface="Arial" pitchFamily="34" charset="0"/>
                <a:ea typeface="+mn-ea"/>
                <a:cs typeface="Arial" pitchFamily="34" charset="0"/>
              </a:rPr>
              <a:t>, defined by eight decimal places. </a:t>
            </a:r>
            <a:r>
              <a:rPr lang="en-US" sz="1200" b="0" i="0" kern="1200" dirty="0" err="1">
                <a:solidFill>
                  <a:schemeClr val="tx1"/>
                </a:solidFill>
                <a:effectLst/>
                <a:latin typeface="Arial" pitchFamily="34" charset="0"/>
                <a:ea typeface="+mn-ea"/>
                <a:cs typeface="Arial" pitchFamily="34" charset="0"/>
              </a:rPr>
              <a:t>Bitcoins</a:t>
            </a:r>
            <a:r>
              <a:rPr lang="en-US" sz="1200" b="0" i="0" kern="1200" dirty="0">
                <a:solidFill>
                  <a:schemeClr val="tx1"/>
                </a:solidFill>
                <a:effectLst/>
                <a:latin typeface="Arial" pitchFamily="34" charset="0"/>
                <a:ea typeface="+mn-ea"/>
                <a:cs typeface="Arial" pitchFamily="34" charset="0"/>
              </a:rPr>
              <a:t> can be transferred through a computer or smartphone without an intermediate financial institution.  Is this  the future of money?  Bitcoin mining uses as much energy each year as </a:t>
            </a:r>
            <a:r>
              <a:rPr lang="en-US" sz="1200" b="0" i="0" kern="1200" dirty="0" err="1">
                <a:solidFill>
                  <a:schemeClr val="tx1"/>
                </a:solidFill>
                <a:effectLst/>
                <a:latin typeface="Arial" pitchFamily="34" charset="0"/>
                <a:ea typeface="+mn-ea"/>
                <a:cs typeface="Arial" pitchFamily="34" charset="0"/>
              </a:rPr>
              <a:t>Argentinza</a:t>
            </a:r>
            <a:r>
              <a:rPr lang="en-US" sz="1200" b="0" i="0" kern="1200" dirty="0">
                <a:solidFill>
                  <a:schemeClr val="tx1"/>
                </a:solidFill>
                <a:effectLst/>
                <a:latin typeface="Arial" pitchFamily="34" charset="0"/>
                <a:ea typeface="+mn-ea"/>
                <a:cs typeface="Arial" pitchFamily="34" charset="0"/>
              </a:rPr>
              <a:t> Who knows?</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20</a:t>
            </a:fld>
            <a:endParaRPr lang="en-US"/>
          </a:p>
        </p:txBody>
      </p:sp>
    </p:spTree>
    <p:extLst>
      <p:ext uri="{BB962C8B-B14F-4D97-AF65-F5344CB8AC3E}">
        <p14:creationId xmlns:p14="http://schemas.microsoft.com/office/powerpoint/2010/main" val="1169286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here to talk today about one of the greatest epics in the history of mankind: capitalism.</a:t>
            </a:r>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3</a:t>
            </a:fld>
            <a:endParaRPr lang="en-US"/>
          </a:p>
        </p:txBody>
      </p:sp>
    </p:spTree>
    <p:extLst>
      <p:ext uri="{BB962C8B-B14F-4D97-AF65-F5344CB8AC3E}">
        <p14:creationId xmlns:p14="http://schemas.microsoft.com/office/powerpoint/2010/main" val="3092683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critical</a:t>
            </a:r>
            <a:r>
              <a:rPr lang="en-US" baseline="0" dirty="0"/>
              <a:t> component of capitalism was free trade</a:t>
            </a:r>
            <a:endParaRPr lang="en-US" dirty="0"/>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21</a:t>
            </a:fld>
            <a:endParaRPr lang="en-US"/>
          </a:p>
        </p:txBody>
      </p:sp>
    </p:spTree>
    <p:extLst>
      <p:ext uri="{BB962C8B-B14F-4D97-AF65-F5344CB8AC3E}">
        <p14:creationId xmlns:p14="http://schemas.microsoft.com/office/powerpoint/2010/main" val="1033047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34" charset="0"/>
                <a:ea typeface="+mn-ea"/>
                <a:cs typeface="Arial" pitchFamily="34" charset="0"/>
              </a:rPr>
              <a:t>Capitalism begins with trade. Phoenicia was an early example of a "world-economy" surrounded by empires. The high point of Phoenician culture and sea power is usually placed c. 1200–800 BC.</a:t>
            </a:r>
          </a:p>
          <a:p>
            <a:endParaRPr lang="en-US" sz="1200" b="0" i="0" kern="1200" dirty="0">
              <a:solidFill>
                <a:schemeClr val="tx1"/>
              </a:solidFill>
              <a:effectLst/>
              <a:latin typeface="Arial" pitchFamily="34" charset="0"/>
              <a:ea typeface="+mn-ea"/>
              <a:cs typeface="Arial" pitchFamily="34" charset="0"/>
            </a:endParaRPr>
          </a:p>
          <a:p>
            <a:r>
              <a:rPr lang="en-US" sz="1200" b="0" i="0" kern="1200" dirty="0">
                <a:solidFill>
                  <a:schemeClr val="tx1"/>
                </a:solidFill>
                <a:effectLst/>
                <a:latin typeface="Arial" pitchFamily="34" charset="0"/>
                <a:ea typeface="+mn-ea"/>
                <a:cs typeface="Arial" pitchFamily="34" charset="0"/>
              </a:rPr>
              <a:t>Towards the end of the Bronze Age (around 1200 BC) there was trade between the Canaanites (early Phoenicians), Egypt, Cyprus, and Greece.</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22</a:t>
            </a:fld>
            <a:endParaRPr lang="en-US"/>
          </a:p>
        </p:txBody>
      </p:sp>
    </p:spTree>
    <p:extLst>
      <p:ext uri="{BB962C8B-B14F-4D97-AF65-F5344CB8AC3E}">
        <p14:creationId xmlns:p14="http://schemas.microsoft.com/office/powerpoint/2010/main" val="2472195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trade routes around the world</a:t>
            </a:r>
            <a:r>
              <a:rPr lang="en-US" baseline="0" dirty="0"/>
              <a:t> from 1400 - 1800</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23</a:t>
            </a:fld>
            <a:endParaRPr lang="en-US"/>
          </a:p>
        </p:txBody>
      </p:sp>
    </p:spTree>
    <p:extLst>
      <p:ext uri="{BB962C8B-B14F-4D97-AF65-F5344CB8AC3E}">
        <p14:creationId xmlns:p14="http://schemas.microsoft.com/office/powerpoint/2010/main" val="85611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 ships were risky and many were wrecked before they could return with their cargo. In the 16th century, with the expanding energies of the Atlantic kingdoms in a new era of ocean voyages, the situation changes. In long expeditions to distant and dangerous places, both the risk and the potential profit are greatly increased. A new system is called for. </a:t>
            </a:r>
          </a:p>
          <a:p>
            <a:endParaRPr lang="en-US" dirty="0"/>
          </a:p>
          <a:p>
            <a:r>
              <a:rPr lang="en-US" dirty="0"/>
              <a:t>Merchants risking their fortunes in these unpredictable adventures need a special level of support. Equally it suits governments to encourage their endeavors, for the sake of increasing trade but also to extend the nation's reach through settlements and colonies overseas.. </a:t>
            </a:r>
          </a:p>
          <a:p>
            <a:r>
              <a:rPr lang="en-US" dirty="0"/>
              <a:t> 	</a:t>
            </a:r>
          </a:p>
          <a:p>
            <a:r>
              <a:rPr lang="en-US" dirty="0"/>
              <a:t>Such undertakings tie up large sums for money for long periods before any profit can be realized, in the capital cost of ships and the expense of their crews on journeys lasting months and sometimes years. A large number of speculators need to be persuaded to share the risk.</a:t>
            </a:r>
          </a:p>
          <a:p>
            <a:endParaRPr lang="en-US" dirty="0"/>
          </a:p>
          <a:p>
            <a:r>
              <a:rPr lang="en-US" dirty="0"/>
              <a:t>The resulting organization is the joint-stock company, in which investors can contribute variable sums of money to fund the venture. In doing so they become joint holders of the trading stock of the company, with a right to share in any profits in proportion to the size of their holding.</a:t>
            </a:r>
          </a:p>
          <a:p>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24</a:t>
            </a:fld>
            <a:endParaRPr lang="en-US"/>
          </a:p>
        </p:txBody>
      </p:sp>
    </p:spTree>
    <p:extLst>
      <p:ext uri="{BB962C8B-B14F-4D97-AF65-F5344CB8AC3E}">
        <p14:creationId xmlns:p14="http://schemas.microsoft.com/office/powerpoint/2010/main" val="3282260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Labeled by both contemporaries and historians as "the grandest society of merchants in the universe", the British East India Company would come to symbolize the dazzlingly rich potential of the corporation, as well as new methods of business that could be both brutal and exploitative. On 31 December 1600, the English monarchy granted the company a 15-year monopoly on trade to and from the East Indies and Africa. By 1611, shareholders in the East India Company were earning an almost 150% return on their investment. </a:t>
            </a:r>
          </a:p>
          <a:p>
            <a:endParaRPr lang="en-US" dirty="0"/>
          </a:p>
          <a:p>
            <a:r>
              <a:rPr lang="en-US" dirty="0"/>
              <a:t>Largely through the efforts of the British East India Company and the Dutch East India Company, coffee became available in England</a:t>
            </a:r>
          </a:p>
          <a:p>
            <a:endParaRPr lang="en-US" dirty="0"/>
          </a:p>
          <a:p>
            <a:r>
              <a:rPr lang="en-US" dirty="0"/>
              <a:t>Dutch East India</a:t>
            </a:r>
            <a:r>
              <a:rPr lang="en-US" baseline="0" dirty="0"/>
              <a:t> company paid </a:t>
            </a:r>
            <a:r>
              <a:rPr lang="en-US" sz="1200" b="0" i="0" kern="1200" dirty="0">
                <a:solidFill>
                  <a:schemeClr val="tx1"/>
                </a:solidFill>
                <a:effectLst/>
                <a:latin typeface="+mn-lt"/>
                <a:ea typeface="+mn-ea"/>
                <a:cs typeface="+mn-cs"/>
              </a:rPr>
              <a:t>18% annual </a:t>
            </a:r>
            <a:r>
              <a:rPr lang="en-US" sz="1200" b="0" i="0" u="none" strike="noStrike" kern="1200" dirty="0">
                <a:solidFill>
                  <a:schemeClr val="tx1"/>
                </a:solidFill>
                <a:effectLst/>
                <a:latin typeface="+mn-lt"/>
                <a:ea typeface="+mn-ea"/>
                <a:cs typeface="+mn-cs"/>
                <a:hlinkClick r:id="rId3" tooltip="Dividend"/>
              </a:rPr>
              <a:t>dividend</a:t>
            </a:r>
            <a:r>
              <a:rPr lang="en-US" sz="1200" b="0" i="0" kern="1200" dirty="0">
                <a:solidFill>
                  <a:schemeClr val="tx1"/>
                </a:solidFill>
                <a:effectLst/>
                <a:latin typeface="+mn-lt"/>
                <a:ea typeface="+mn-ea"/>
                <a:cs typeface="+mn-cs"/>
              </a:rPr>
              <a:t> for almost 200 years.</a:t>
            </a:r>
            <a:endParaRPr lang="en-US" dirty="0"/>
          </a:p>
        </p:txBody>
      </p:sp>
      <p:sp>
        <p:nvSpPr>
          <p:cNvPr id="4" name="Slide Number Placeholder 3"/>
          <p:cNvSpPr>
            <a:spLocks noGrp="1"/>
          </p:cNvSpPr>
          <p:nvPr>
            <p:ph type="sldNum" sz="quarter" idx="10"/>
          </p:nvPr>
        </p:nvSpPr>
        <p:spPr/>
        <p:txBody>
          <a:bodyPr/>
          <a:lstStyle/>
          <a:p>
            <a:fld id="{1C5E8901-7454-4A4E-9606-CB8DF09263C5}" type="slidenum">
              <a:rPr lang="en-US" smtClean="0"/>
              <a:t>25</a:t>
            </a:fld>
            <a:endParaRPr lang="en-US"/>
          </a:p>
        </p:txBody>
      </p:sp>
    </p:spTree>
    <p:extLst>
      <p:ext uri="{BB962C8B-B14F-4D97-AF65-F5344CB8AC3E}">
        <p14:creationId xmlns:p14="http://schemas.microsoft.com/office/powerpoint/2010/main" val="4232215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lgn="l"/>
            <a:r>
              <a:rPr lang="en-US" sz="1200" b="0" i="0" kern="1200" dirty="0">
                <a:solidFill>
                  <a:schemeClr val="tx1"/>
                </a:solidFill>
                <a:effectLst/>
                <a:latin typeface="Arial" pitchFamily="34" charset="0"/>
                <a:ea typeface="Arial" charset="0"/>
                <a:cs typeface="Arial" pitchFamily="34" charset="0"/>
              </a:rPr>
              <a:t>After petroleum, coffee is the second most heavily-traded commodity in the world,.</a:t>
            </a:r>
          </a:p>
          <a:p>
            <a:pPr lvl="0" algn="l"/>
            <a:endParaRPr lang="en-US" sz="1200" b="0" i="0" kern="1200" dirty="0">
              <a:solidFill>
                <a:schemeClr val="tx1"/>
              </a:solidFill>
              <a:effectLst/>
              <a:latin typeface="Arial" pitchFamily="34" charset="0"/>
              <a:cs typeface="Arial" pitchFamily="34" charset="0"/>
            </a:endParaRPr>
          </a:p>
          <a:p>
            <a:pPr lvl="0" algn="l"/>
            <a:r>
              <a:rPr lang="en-US" sz="1200" dirty="0">
                <a:latin typeface="Arial" pitchFamily="34" charset="0"/>
                <a:cs typeface="Arial" pitchFamily="34" charset="0"/>
              </a:rPr>
              <a:t>The earliest credible evidence of either coffee drinking or knowledge of the coffee tree appears in the middle of the fifteenth century, in the Sufi monasteries of the Yemen in southern Arabia.</a:t>
            </a:r>
            <a:r>
              <a:rPr lang="en-US" sz="1200" baseline="0" dirty="0">
                <a:latin typeface="Arial" pitchFamily="34" charset="0"/>
                <a:cs typeface="Arial" pitchFamily="34" charset="0"/>
              </a:rPr>
              <a:t> </a:t>
            </a:r>
            <a:r>
              <a:rPr lang="en-US" sz="1200" dirty="0">
                <a:latin typeface="Arial" pitchFamily="34" charset="0"/>
                <a:cs typeface="Arial" pitchFamily="34" charset="0"/>
              </a:rPr>
              <a:t>From Mocha, coffee spread to Egypt and North Africa, and by the 16th century, it had reached the rest of the Middle East, Persia and Turkey.</a:t>
            </a:r>
          </a:p>
          <a:p>
            <a:pPr lvl="0" algn="l"/>
            <a:endParaRPr lang="en-US" sz="1200" dirty="0">
              <a:latin typeface="Arial" pitchFamily="34" charset="0"/>
              <a:cs typeface="Arial" pitchFamily="34" charset="0"/>
            </a:endParaRPr>
          </a:p>
          <a:p>
            <a:pPr lvl="0" algn="l"/>
            <a:r>
              <a:rPr lang="en-US" sz="1200" dirty="0">
                <a:latin typeface="Arial" pitchFamily="34" charset="0"/>
                <a:cs typeface="Arial" pitchFamily="34" charset="0"/>
              </a:rPr>
              <a:t>Coffee became more widely accepted after the controversy over whether it was acceptable for Catholics to consume it, was settled in its favor by</a:t>
            </a:r>
            <a:r>
              <a:rPr lang="en-US" sz="1200" baseline="0" dirty="0">
                <a:latin typeface="Arial" pitchFamily="34" charset="0"/>
                <a:cs typeface="Arial" pitchFamily="34" charset="0"/>
              </a:rPr>
              <a:t> </a:t>
            </a:r>
            <a:r>
              <a:rPr lang="en-US" sz="1200" dirty="0">
                <a:latin typeface="Arial" pitchFamily="34" charset="0"/>
                <a:cs typeface="Arial" pitchFamily="34" charset="0"/>
              </a:rPr>
              <a:t>Pope Clement VIII in 1600, despite appeals to ban the drink.</a:t>
            </a:r>
            <a:r>
              <a:rPr lang="en-US" sz="1200" baseline="0" dirty="0">
                <a:latin typeface="Arial" pitchFamily="34" charset="0"/>
                <a:cs typeface="Arial" pitchFamily="34" charset="0"/>
              </a:rPr>
              <a:t> </a:t>
            </a:r>
            <a:r>
              <a:rPr lang="en-US" sz="1200" dirty="0">
                <a:latin typeface="Arial" pitchFamily="34" charset="0"/>
                <a:cs typeface="Arial" pitchFamily="34" charset="0"/>
              </a:rPr>
              <a:t>The first European coffee house (apart from those in the Ottoman Empire, mentioned above) was opened in Venice in 1645.</a:t>
            </a:r>
          </a:p>
          <a:p>
            <a:endParaRPr lang="en-US" sz="1200" dirty="0">
              <a:latin typeface="Arial" pitchFamily="34" charset="0"/>
              <a:cs typeface="Arial" pitchFamily="34" charset="0"/>
            </a:endParaRPr>
          </a:p>
          <a:p>
            <a:r>
              <a:rPr lang="en-US" sz="1200" dirty="0">
                <a:latin typeface="Arial" pitchFamily="34" charset="0"/>
                <a:cs typeface="Arial" pitchFamily="34" charset="0"/>
              </a:rPr>
              <a:t>Largely through the efforts of the British East India Company and the Dutch East India Company, coffee became available in England no later than the 16th century. By 1675, there were more than 3,000 coffeehouses throughout England, but there were many disruptions in the progressive movement of coffeehouses between the 1660s and 1670's. These coffee houses in England were places used for deep discussion of beliefs during the enlightenment, such as their thoughts on religious and political issues of their time. This practice of religious and political discussion became so common that Charles II made an attempt to crush coffee houses in 1675. By the way, there are only 500 Starbucks in England today.</a:t>
            </a:r>
          </a:p>
          <a:p>
            <a:endParaRPr lang="en-US" sz="1200" dirty="0">
              <a:latin typeface="Arial" pitchFamily="34" charset="0"/>
              <a:cs typeface="Arial" pitchFamily="34" charset="0"/>
            </a:endParaRPr>
          </a:p>
          <a:p>
            <a:r>
              <a:rPr lang="en-US" sz="1200" dirty="0">
                <a:latin typeface="Arial" pitchFamily="34" charset="0"/>
                <a:cs typeface="Arial" pitchFamily="34" charset="0"/>
              </a:rPr>
              <a:t>The race among Europeans to make off with some live coffee trees or beans was eventually won by the Dutch in 1616. Pieter van der </a:t>
            </a:r>
            <a:r>
              <a:rPr lang="en-US" sz="1200" dirty="0" err="1">
                <a:latin typeface="Arial" pitchFamily="34" charset="0"/>
                <a:cs typeface="Arial" pitchFamily="34" charset="0"/>
              </a:rPr>
              <a:t>Broecke</a:t>
            </a:r>
            <a:r>
              <a:rPr lang="en-US" sz="1200" dirty="0">
                <a:latin typeface="Arial" pitchFamily="34" charset="0"/>
                <a:cs typeface="Arial" pitchFamily="34" charset="0"/>
              </a:rPr>
              <a:t>, a Dutch merchant, obtained some of the closely guarded coffee bushes from Mocha, Yemen in 1616. He took them back to Amsterdam and found a home for them in the Botanical gardens, where they began to thrive. </a:t>
            </a:r>
          </a:p>
          <a:p>
            <a:endParaRPr lang="en-US" dirty="0"/>
          </a:p>
          <a:p>
            <a:r>
              <a:rPr lang="en-US" sz="1200" dirty="0">
                <a:latin typeface="Arial" pitchFamily="34" charset="0"/>
                <a:cs typeface="Arial" pitchFamily="34" charset="0"/>
              </a:rPr>
              <a:t>The beans that van der </a:t>
            </a:r>
            <a:r>
              <a:rPr lang="en-US" sz="1200" dirty="0" err="1">
                <a:latin typeface="Arial" pitchFamily="34" charset="0"/>
                <a:cs typeface="Arial" pitchFamily="34" charset="0"/>
              </a:rPr>
              <a:t>Broecke</a:t>
            </a:r>
            <a:r>
              <a:rPr lang="en-US" sz="1200" dirty="0">
                <a:latin typeface="Arial" pitchFamily="34" charset="0"/>
                <a:cs typeface="Arial" pitchFamily="34" charset="0"/>
              </a:rPr>
              <a:t> stole  produced numerous healthy coffee bushes named </a:t>
            </a:r>
            <a:r>
              <a:rPr lang="en-US" sz="1200" dirty="0" err="1">
                <a:latin typeface="Arial" pitchFamily="34" charset="0"/>
                <a:cs typeface="Arial" pitchFamily="34" charset="0"/>
              </a:rPr>
              <a:t>Coffea</a:t>
            </a:r>
            <a:r>
              <a:rPr lang="en-US" sz="1200" dirty="0">
                <a:latin typeface="Arial" pitchFamily="34" charset="0"/>
                <a:cs typeface="Arial" pitchFamily="34" charset="0"/>
              </a:rPr>
              <a:t> Arabica. In 1658 the Dutch first used them to begin coffee cultivation in Ceylon (now Sri Lanka) and later in southern India. They abandoned the cultivation to focus on their Javanese plantations because they didn't want to oversupply the market and drop the price.</a:t>
            </a:r>
          </a:p>
          <a:p>
            <a:r>
              <a:rPr lang="en-US" sz="1200" dirty="0">
                <a:latin typeface="Arial" pitchFamily="34" charset="0"/>
                <a:cs typeface="Arial" pitchFamily="34" charset="0"/>
              </a:rPr>
              <a:t>Within a few years the Dutch colonies (Java in Asia, Suriname in the Americas) had become the main suppliers of coffee to Europe.</a:t>
            </a:r>
          </a:p>
          <a:p>
            <a:endParaRPr lang="en-US" sz="1200" dirty="0">
              <a:latin typeface="Arial" pitchFamily="34" charset="0"/>
              <a:cs typeface="Arial" pitchFamily="34" charset="0"/>
            </a:endParaRPr>
          </a:p>
          <a:p>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D5C5D9B-4371-4207-A047-47D50FF9949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188963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Arial" pitchFamily="34" charset="0"/>
                <a:ea typeface="+mn-ea"/>
                <a:cs typeface="Arial" pitchFamily="34" charset="0"/>
              </a:rPr>
              <a:t>The joint-stock principle can equally well be applied to unincorporated companies (trading without a royal charter), many of which are set up in the 17th century. Investors can buy into a company even if they have no personal link with its trading activities. By the same token an investor's share in the company's stock can be sold at whatever price buyer and seller may agree upon. With this concept, one of the basic elements of capitalism evolves.</a:t>
            </a:r>
            <a:br>
              <a:rPr lang="en-US" sz="1200" kern="1200" dirty="0">
                <a:solidFill>
                  <a:schemeClr val="tx1"/>
                </a:solidFill>
                <a:effectLst/>
                <a:latin typeface="Arial" pitchFamily="34" charset="0"/>
                <a:ea typeface="+mn-ea"/>
                <a:cs typeface="Arial" pitchFamily="34" charset="0"/>
              </a:rPr>
            </a:br>
            <a:br>
              <a:rPr lang="en-US" sz="1200" kern="1200" dirty="0">
                <a:solidFill>
                  <a:schemeClr val="tx1"/>
                </a:solidFill>
                <a:effectLst/>
                <a:latin typeface="Arial" pitchFamily="34" charset="0"/>
                <a:ea typeface="+mn-ea"/>
                <a:cs typeface="Arial" pitchFamily="34" charset="0"/>
              </a:rPr>
            </a:br>
            <a:r>
              <a:rPr lang="en-US" sz="1200" kern="1200" dirty="0">
                <a:solidFill>
                  <a:schemeClr val="tx1"/>
                </a:solidFill>
                <a:effectLst/>
                <a:latin typeface="Arial" pitchFamily="34" charset="0"/>
                <a:ea typeface="+mn-ea"/>
                <a:cs typeface="Arial" pitchFamily="34" charset="0"/>
              </a:rPr>
              <a:t>A natural next step is the emergence of specialist brokers, willing to arrange deals between buyers and sellers of shares in return for a cut on each transaction. In London the brokers gather at first in</a:t>
            </a:r>
            <a:r>
              <a:rPr lang="en-US" sz="1200" kern="1200" baseline="0" dirty="0">
                <a:solidFill>
                  <a:schemeClr val="tx1"/>
                </a:solidFill>
                <a:effectLst/>
                <a:latin typeface="Arial" pitchFamily="34" charset="0"/>
                <a:ea typeface="+mn-ea"/>
                <a:cs typeface="Arial" pitchFamily="34" charset="0"/>
              </a:rPr>
              <a:t> </a:t>
            </a:r>
            <a:r>
              <a:rPr lang="en-US" dirty="0"/>
              <a:t>Jonathan's Coffee-House in Change Alley (Exchange Alley),</a:t>
            </a:r>
            <a:r>
              <a:rPr lang="en-US" baseline="0" dirty="0"/>
              <a:t> </a:t>
            </a:r>
            <a:r>
              <a:rPr lang="en-US" dirty="0"/>
              <a:t>famous as the original site of the London Stock Exchange. The Coffee-House was founded by Jonathan Miles, in Exchange Alley, around 1680.</a:t>
            </a:r>
          </a:p>
          <a:p>
            <a:r>
              <a:rPr lang="en-US" dirty="0"/>
              <a:t>.</a:t>
            </a:r>
          </a:p>
          <a:p>
            <a:r>
              <a:rPr lang="en-US" dirty="0"/>
              <a:t>In 1698, it was used by John </a:t>
            </a:r>
            <a:r>
              <a:rPr lang="en-US" dirty="0" err="1"/>
              <a:t>Castaing</a:t>
            </a:r>
            <a:r>
              <a:rPr lang="en-US" dirty="0"/>
              <a:t> to post the prices of stocks and commodities, the first evidence of systematic exchange of securities in London, England. That year, other dealers expelled from the Royal Exchange for rowdiness migrated to Jonathan's </a:t>
            </a:r>
          </a:p>
          <a:p>
            <a:endParaRPr lang="en-US" dirty="0"/>
          </a:p>
          <a:p>
            <a:r>
              <a:rPr lang="en-US" dirty="0"/>
              <a:t>The coffee houses were great social </a:t>
            </a:r>
            <a:r>
              <a:rPr lang="en-US" dirty="0" err="1"/>
              <a:t>levellers</a:t>
            </a:r>
            <a:r>
              <a:rPr lang="en-US" dirty="0"/>
              <a:t>, open to all men and indifferent to social status, and as a result associated with equality and republicanism. More generally, coffee houses became meeting places where business could be carried on, news exchanged and the London Gazette (government announcements) read. Lloyd's of London had its origins in a coffeehouse run by Edward Lloyd, where underwriters of ship insurance met to do business.</a:t>
            </a:r>
          </a:p>
        </p:txBody>
      </p:sp>
      <p:sp>
        <p:nvSpPr>
          <p:cNvPr id="4" name="Slide Number Placeholder 3"/>
          <p:cNvSpPr>
            <a:spLocks noGrp="1"/>
          </p:cNvSpPr>
          <p:nvPr>
            <p:ph type="sldNum" sz="quarter" idx="10"/>
          </p:nvPr>
        </p:nvSpPr>
        <p:spPr/>
        <p:txBody>
          <a:bodyPr/>
          <a:lstStyle/>
          <a:p>
            <a:fld id="{ED5C5D9B-4371-4207-A047-47D50FF9949B}" type="slidenum">
              <a:rPr lang="en-US" smtClean="0"/>
              <a:pPr/>
              <a:t>27</a:t>
            </a:fld>
            <a:endParaRPr lang="en-US"/>
          </a:p>
        </p:txBody>
      </p:sp>
    </p:spTree>
    <p:extLst>
      <p:ext uri="{BB962C8B-B14F-4D97-AF65-F5344CB8AC3E}">
        <p14:creationId xmlns:p14="http://schemas.microsoft.com/office/powerpoint/2010/main" val="3309726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Buttonwood Agreement, which took place on May 17, 1792, started the New York Stock &amp; Exchange Board now called the New York Stock Exchange. This agreement was signed by twenty-four stock brokers outside of 68 Wall Street New York under a buttonwood tree. </a:t>
            </a:r>
          </a:p>
          <a:p>
            <a:endParaRPr lang="en-US" dirty="0"/>
          </a:p>
        </p:txBody>
      </p:sp>
      <p:sp>
        <p:nvSpPr>
          <p:cNvPr id="4" name="Slide Number Placeholder 3"/>
          <p:cNvSpPr>
            <a:spLocks noGrp="1"/>
          </p:cNvSpPr>
          <p:nvPr>
            <p:ph type="sldNum" sz="quarter" idx="10"/>
          </p:nvPr>
        </p:nvSpPr>
        <p:spPr/>
        <p:txBody>
          <a:bodyPr/>
          <a:lstStyle/>
          <a:p>
            <a:fld id="{DE3F7E1F-70C6-4AA8-A01A-8471BA014F15}" type="slidenum">
              <a:rPr lang="en-US" smtClean="0"/>
              <a:pPr/>
              <a:t>28</a:t>
            </a:fld>
            <a:endParaRPr lang="en-US"/>
          </a:p>
        </p:txBody>
      </p:sp>
    </p:spTree>
    <p:extLst>
      <p:ext uri="{BB962C8B-B14F-4D97-AF65-F5344CB8AC3E}">
        <p14:creationId xmlns:p14="http://schemas.microsoft.com/office/powerpoint/2010/main" val="1697595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year, 1793, they moved into Tontine’s coffee house (the building with the flag) t</a:t>
            </a:r>
            <a:r>
              <a:rPr lang="en-US" sz="1200" b="0" i="0" kern="1200" dirty="0">
                <a:solidFill>
                  <a:schemeClr val="tx1"/>
                </a:solidFill>
                <a:effectLst/>
                <a:latin typeface="Arial" pitchFamily="34" charset="0"/>
                <a:ea typeface="+mn-ea"/>
                <a:cs typeface="Arial" pitchFamily="34" charset="0"/>
              </a:rPr>
              <a:t>rading at the Tontine Coffee House continued until 1817.</a:t>
            </a:r>
          </a:p>
          <a:p>
            <a:endParaRPr lang="en-US" dirty="0"/>
          </a:p>
          <a:p>
            <a:r>
              <a:rPr lang="en-US" dirty="0"/>
              <a:t>The Bank of New York also started in a coffeehouse.</a:t>
            </a:r>
          </a:p>
          <a:p>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29</a:t>
            </a:fld>
            <a:endParaRPr lang="en-US"/>
          </a:p>
        </p:txBody>
      </p:sp>
    </p:spTree>
    <p:extLst>
      <p:ext uri="{BB962C8B-B14F-4D97-AF65-F5344CB8AC3E}">
        <p14:creationId xmlns:p14="http://schemas.microsoft.com/office/powerpoint/2010/main" val="3152819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hallmark of Capitalism is innovation.</a:t>
            </a:r>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30</a:t>
            </a:fld>
            <a:endParaRPr lang="en-US"/>
          </a:p>
        </p:txBody>
      </p:sp>
    </p:spTree>
    <p:extLst>
      <p:ext uri="{BB962C8B-B14F-4D97-AF65-F5344CB8AC3E}">
        <p14:creationId xmlns:p14="http://schemas.microsoft.com/office/powerpoint/2010/main" val="464313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definition of capitalism?</a:t>
            </a:r>
          </a:p>
          <a:p>
            <a:endParaRPr lang="en-US" dirty="0"/>
          </a:p>
          <a:p>
            <a:r>
              <a:rPr lang="en-US" dirty="0"/>
              <a:t>[read</a:t>
            </a:r>
            <a:r>
              <a:rPr lang="en-US" baseline="0" dirty="0"/>
              <a:t> slide]</a:t>
            </a:r>
          </a:p>
          <a:p>
            <a:endParaRPr lang="en-US" dirty="0"/>
          </a:p>
          <a:p>
            <a:r>
              <a:rPr lang="en-US" dirty="0"/>
              <a:t>But I prefer Milton Friedman’s definition: “The most important single central fact about a free market is that no exchange takes place unless both parties benefit.”</a:t>
            </a:r>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4</a:t>
            </a:fld>
            <a:endParaRPr lang="en-US"/>
          </a:p>
        </p:txBody>
      </p:sp>
    </p:spTree>
    <p:extLst>
      <p:ext uri="{BB962C8B-B14F-4D97-AF65-F5344CB8AC3E}">
        <p14:creationId xmlns:p14="http://schemas.microsoft.com/office/powerpoint/2010/main" val="1634133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Arial" pitchFamily="34" charset="0"/>
                <a:ea typeface="+mn-ea"/>
                <a:cs typeface="Arial" pitchFamily="34" charset="0"/>
              </a:rPr>
              <a:t>Thomas </a:t>
            </a:r>
            <a:r>
              <a:rPr lang="en-US" sz="1200" b="0" i="0" kern="1200" dirty="0" err="1">
                <a:solidFill>
                  <a:schemeClr val="tx1"/>
                </a:solidFill>
                <a:effectLst/>
                <a:latin typeface="Arial" pitchFamily="34" charset="0"/>
                <a:ea typeface="+mn-ea"/>
                <a:cs typeface="Arial" pitchFamily="34" charset="0"/>
              </a:rPr>
              <a:t>Newcomen</a:t>
            </a:r>
            <a:r>
              <a:rPr lang="en-US" sz="1200" b="0" i="0" kern="1200" dirty="0">
                <a:solidFill>
                  <a:schemeClr val="tx1"/>
                </a:solidFill>
                <a:effectLst/>
                <a:latin typeface="Arial" pitchFamily="34" charset="0"/>
                <a:ea typeface="+mn-ea"/>
                <a:cs typeface="Arial" pitchFamily="34" charset="0"/>
              </a:rPr>
              <a:t> with his "atmospheric-engine" of 1712 can be said to have brought together most of the essential elements in order to develop the first practical steam engine for which there could be a commercial demand.</a:t>
            </a:r>
          </a:p>
          <a:p>
            <a:endParaRPr lang="en-US" dirty="0"/>
          </a:p>
          <a:p>
            <a:r>
              <a:rPr lang="en-US" sz="1200" b="0" i="0" kern="1200" dirty="0">
                <a:solidFill>
                  <a:schemeClr val="tx1"/>
                </a:solidFill>
                <a:effectLst/>
                <a:latin typeface="Arial" pitchFamily="34" charset="0"/>
                <a:ea typeface="+mn-ea"/>
                <a:cs typeface="Arial" pitchFamily="34" charset="0"/>
              </a:rPr>
              <a:t> Although inefficient and extremely heavy on coal (compared to later engines), these engines raised far greater volumes of water and from greater depths than had previously been possible</a:t>
            </a:r>
            <a:endParaRPr lang="en-US" sz="1200" dirty="0">
              <a:solidFill>
                <a:srgbClr val="FFFFFF"/>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D5C5D9B-4371-4207-A047-47D50FF9949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578656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here, James Watt creates his improved Steam engine in 1775.</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32</a:t>
            </a:fld>
            <a:endParaRPr lang="en-US"/>
          </a:p>
        </p:txBody>
      </p:sp>
    </p:spTree>
    <p:extLst>
      <p:ext uri="{BB962C8B-B14F-4D97-AF65-F5344CB8AC3E}">
        <p14:creationId xmlns:p14="http://schemas.microsoft.com/office/powerpoint/2010/main" val="3168379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34" charset="0"/>
                <a:ea typeface="+mn-ea"/>
                <a:cs typeface="Arial" pitchFamily="34" charset="0"/>
              </a:rPr>
              <a:t>Other steam engine  applications soon followed.</a:t>
            </a:r>
          </a:p>
          <a:p>
            <a:endParaRPr lang="en-US" dirty="0"/>
          </a:p>
          <a:p>
            <a:r>
              <a:rPr lang="en-US" sz="1200" b="0" i="0" kern="1200" dirty="0">
                <a:solidFill>
                  <a:schemeClr val="tx1"/>
                </a:solidFill>
                <a:effectLst/>
                <a:latin typeface="Arial" pitchFamily="34" charset="0"/>
                <a:ea typeface="+mn-ea"/>
                <a:cs typeface="Arial" pitchFamily="34" charset="0"/>
              </a:rPr>
              <a:t>Robert Fulton and his steam engine arrived in New York in 1806, whereupon he engaged a shipbuilder on the East River to build a hull 150 feet long. Locally, this was referred to as "Fulton's folly", and some hostility arose among the local sailors - they would occasionally bump into the boat as they passed by, necessitating the hiring of guards.</a:t>
            </a:r>
          </a:p>
          <a:p>
            <a:endParaRPr lang="en-US" sz="1200" b="0" i="0" kern="1200" dirty="0">
              <a:solidFill>
                <a:schemeClr val="tx1"/>
              </a:solidFill>
              <a:effectLst/>
              <a:latin typeface="Arial" pitchFamily="34" charset="0"/>
              <a:ea typeface="+mn-ea"/>
              <a:cs typeface="Arial" pitchFamily="34" charset="0"/>
            </a:endParaRPr>
          </a:p>
          <a:p>
            <a:r>
              <a:rPr lang="en-US" sz="1200" b="0" i="0" kern="1200" dirty="0">
                <a:solidFill>
                  <a:schemeClr val="tx1"/>
                </a:solidFill>
                <a:effectLst/>
                <a:latin typeface="Arial" pitchFamily="34" charset="0"/>
                <a:ea typeface="+mn-ea"/>
                <a:cs typeface="Arial" pitchFamily="34" charset="0"/>
              </a:rPr>
              <a:t>The Clermont was completed in 1807, and despite an initial breakdown of its steam plant, steamed off towards Albany. On its initial voyage, the Clermont covered the 150 miles between New York and Albany in thirty two hours, and Fulton had the pleasure of passing many sailboats that were tacking back and forth against the prevailing headwind. The return voyage took thirty hours. </a:t>
            </a:r>
          </a:p>
          <a:p>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33</a:t>
            </a:fld>
            <a:endParaRPr lang="en-US"/>
          </a:p>
        </p:txBody>
      </p:sp>
    </p:spTree>
    <p:extLst>
      <p:ext uri="{BB962C8B-B14F-4D97-AF65-F5344CB8AC3E}">
        <p14:creationId xmlns:p14="http://schemas.microsoft.com/office/powerpoint/2010/main" val="1892986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34" charset="0"/>
                <a:ea typeface="+mn-ea"/>
                <a:cs typeface="Arial" pitchFamily="34" charset="0"/>
              </a:rPr>
              <a:t>Peter Cooper manufactured the first steam powered railroad locomotive made in America, which was called </a:t>
            </a:r>
            <a:r>
              <a:rPr lang="en-US" sz="1200" b="0" i="1" kern="1200" dirty="0">
                <a:solidFill>
                  <a:schemeClr val="tx1"/>
                </a:solidFill>
                <a:effectLst/>
                <a:latin typeface="Arial" pitchFamily="34" charset="0"/>
                <a:ea typeface="+mn-ea"/>
                <a:cs typeface="Arial" pitchFamily="34" charset="0"/>
              </a:rPr>
              <a:t>Tom Thumb</a:t>
            </a:r>
            <a:r>
              <a:rPr lang="en-US" sz="1200" b="0" i="0" kern="1200" dirty="0">
                <a:solidFill>
                  <a:schemeClr val="tx1"/>
                </a:solidFill>
                <a:effectLst/>
                <a:latin typeface="Arial" pitchFamily="34" charset="0"/>
                <a:ea typeface="+mn-ea"/>
                <a:cs typeface="Arial" pitchFamily="34" charset="0"/>
              </a:rPr>
              <a:t>.  1830</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34</a:t>
            </a:fld>
            <a:endParaRPr lang="en-US"/>
          </a:p>
        </p:txBody>
      </p:sp>
    </p:spTree>
    <p:extLst>
      <p:ext uri="{BB962C8B-B14F-4D97-AF65-F5344CB8AC3E}">
        <p14:creationId xmlns:p14="http://schemas.microsoft.com/office/powerpoint/2010/main" val="608268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Arial" pitchFamily="34" charset="0"/>
                <a:ea typeface="+mn-ea"/>
                <a:cs typeface="Arial" pitchFamily="34" charset="0"/>
              </a:rPr>
              <a:t>An Inquiry into the Nature and Causes of the Wealth of Nations, generally referred to by its shortened title The Wealth of Nations, is the magnum opus of the Scottish economist and moral philosopher Adam Smith. First published in 1776, the book offers one of the world's first collected descriptions of what builds nations' wealth and is today a fundamental work in classical economics. Through reflection over the economics at the beginning of the Industrial Revolution the book touches upon broad topics as the division of labor, productivity and free markets.</a:t>
            </a:r>
          </a:p>
          <a:p>
            <a:endParaRPr lang="en-US" sz="1200" b="0" i="0" kern="1200" dirty="0">
              <a:solidFill>
                <a:schemeClr val="tx1"/>
              </a:solidFill>
              <a:effectLst/>
              <a:latin typeface="Arial" pitchFamily="34" charset="0"/>
              <a:ea typeface="+mn-ea"/>
              <a:cs typeface="Arial" pitchFamily="34" charset="0"/>
            </a:endParaRPr>
          </a:p>
          <a:p>
            <a:r>
              <a:rPr lang="en-US" sz="1200" b="0" i="0" kern="1200" dirty="0">
                <a:solidFill>
                  <a:schemeClr val="tx1"/>
                </a:solidFill>
                <a:effectLst/>
                <a:latin typeface="Arial" pitchFamily="34" charset="0"/>
                <a:ea typeface="Arial" charset="0"/>
                <a:cs typeface="Arial" pitchFamily="34" charset="0"/>
              </a:rPr>
              <a:t>And the economist Adam Smith wrote much of his masterpiece “The Wealth of Nations” in the British Coffee House, a popular meeting place for Scottish intellectuals, among whom he circulated early drafts of his book for discussion.</a:t>
            </a:r>
          </a:p>
          <a:p>
            <a:endParaRPr lang="en-US" sz="1200" b="0" i="0" kern="1200" dirty="0">
              <a:solidFill>
                <a:schemeClr val="tx1"/>
              </a:solidFill>
              <a:effectLst/>
              <a:latin typeface="Arial" pitchFamily="34" charset="0"/>
              <a:cs typeface="Arial" pitchFamily="34" charset="0"/>
            </a:endParaRPr>
          </a:p>
          <a:p>
            <a:r>
              <a:rPr lang="en-US" sz="1200" b="0" i="0" kern="1200" dirty="0" err="1">
                <a:solidFill>
                  <a:schemeClr val="tx1"/>
                </a:solidFill>
                <a:effectLst/>
                <a:latin typeface="Arial" pitchFamily="34" charset="0"/>
                <a:cs typeface="Arial" pitchFamily="34" charset="0"/>
              </a:rPr>
              <a:t>Mercantalism</a:t>
            </a:r>
            <a:r>
              <a:rPr lang="en-US" sz="1200" b="0" i="0" kern="1200" dirty="0">
                <a:solidFill>
                  <a:schemeClr val="tx1"/>
                </a:solidFill>
                <a:effectLst/>
                <a:latin typeface="Arial" pitchFamily="34" charset="0"/>
                <a:cs typeface="Arial" pitchFamily="34" charset="0"/>
              </a:rPr>
              <a:t> held that wealth was finite – for Smith, it was infinite</a:t>
            </a:r>
            <a:endParaRPr lang="en-US" sz="1200" dirty="0">
              <a:solidFill>
                <a:srgbClr val="FFFFFF"/>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D5C5D9B-4371-4207-A047-47D50FF9949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258598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Smith observed</a:t>
            </a:r>
            <a:r>
              <a:rPr lang="en-US" baseline="0" dirty="0"/>
              <a:t> that wealth used to be created by property</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36</a:t>
            </a:fld>
            <a:endParaRPr lang="en-US"/>
          </a:p>
        </p:txBody>
      </p:sp>
    </p:spTree>
    <p:extLst>
      <p:ext uri="{BB962C8B-B14F-4D97-AF65-F5344CB8AC3E}">
        <p14:creationId xmlns:p14="http://schemas.microsoft.com/office/powerpoint/2010/main" val="876011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 was created by labor</a:t>
            </a:r>
          </a:p>
        </p:txBody>
      </p:sp>
      <p:sp>
        <p:nvSpPr>
          <p:cNvPr id="4" name="Slide Number Placeholder 3"/>
          <p:cNvSpPr>
            <a:spLocks noGrp="1"/>
          </p:cNvSpPr>
          <p:nvPr>
            <p:ph type="sldNum" sz="quarter" idx="10"/>
          </p:nvPr>
        </p:nvSpPr>
        <p:spPr/>
        <p:txBody>
          <a:bodyPr/>
          <a:lstStyle/>
          <a:p>
            <a:fld id="{ED5C5D9B-4371-4207-A047-47D50FF9949B}" type="slidenum">
              <a:rPr lang="en-US" smtClean="0"/>
              <a:pPr/>
              <a:t>37</a:t>
            </a:fld>
            <a:endParaRPr lang="en-US"/>
          </a:p>
        </p:txBody>
      </p:sp>
    </p:spTree>
    <p:extLst>
      <p:ext uri="{BB962C8B-B14F-4D97-AF65-F5344CB8AC3E}">
        <p14:creationId xmlns:p14="http://schemas.microsoft.com/office/powerpoint/2010/main" val="767768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Smith’s theory for the Invisible Hand states that if each consumer is allowed to choose freely what to buy and each producer is allowed to choose freely what to sell and how to produce it, the market will settle on a product distribution and prices that are beneficial to all the individual members of a community, and hence to the community as a whole. The reason for this is that self-interest drives actors to beneficial behavior in a case of serendipity. Efficient methods of production are adopted to maximize profits. Low prices are charged to maximize revenue through gain in market share by undercutting competitors. Investors invest in those industries most urgently needed to maximize returns, and withdraw capital from those less efficient in creating value. All these effects take place dynamically and automatically</a:t>
            </a:r>
          </a:p>
          <a:p>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38</a:t>
            </a:fld>
            <a:endParaRPr lang="en-US"/>
          </a:p>
        </p:txBody>
      </p:sp>
    </p:spTree>
    <p:extLst>
      <p:ext uri="{BB962C8B-B14F-4D97-AF65-F5344CB8AC3E}">
        <p14:creationId xmlns:p14="http://schemas.microsoft.com/office/powerpoint/2010/main" val="87428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a:t>
            </a:r>
            <a:r>
              <a:rPr lang="en-US" baseline="0" dirty="0"/>
              <a:t> from Adam Smith</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39</a:t>
            </a:fld>
            <a:endParaRPr lang="en-US"/>
          </a:p>
        </p:txBody>
      </p:sp>
    </p:spTree>
    <p:extLst>
      <p:ext uri="{BB962C8B-B14F-4D97-AF65-F5344CB8AC3E}">
        <p14:creationId xmlns:p14="http://schemas.microsoft.com/office/powerpoint/2010/main" val="2510874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capitalism is not perfect.</a:t>
            </a:r>
            <a:r>
              <a:rPr lang="en-US" baseline="0" dirty="0"/>
              <a:t>  It has faced a series of challenges over the centuries.</a:t>
            </a:r>
            <a:endParaRPr lang="en-US" dirty="0"/>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40</a:t>
            </a:fld>
            <a:endParaRPr lang="en-US"/>
          </a:p>
        </p:txBody>
      </p:sp>
    </p:spTree>
    <p:extLst>
      <p:ext uri="{BB962C8B-B14F-4D97-AF65-F5344CB8AC3E}">
        <p14:creationId xmlns:p14="http://schemas.microsoft.com/office/powerpoint/2010/main" val="183544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1900</a:t>
            </a:r>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5</a:t>
            </a:fld>
            <a:endParaRPr lang="en-US"/>
          </a:p>
        </p:txBody>
      </p:sp>
    </p:spTree>
    <p:extLst>
      <p:ext uri="{BB962C8B-B14F-4D97-AF65-F5344CB8AC3E}">
        <p14:creationId xmlns:p14="http://schemas.microsoft.com/office/powerpoint/2010/main" val="679086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Arial" pitchFamily="34" charset="0"/>
                <a:ea typeface="+mn-ea"/>
                <a:cs typeface="Arial" pitchFamily="34" charset="0"/>
              </a:rPr>
              <a:t>The tulip was introduced to the Netherlands in 1593 by the Flemish botanist Charles de </a:t>
            </a:r>
            <a:r>
              <a:rPr lang="en-US" sz="1200" b="0" i="0" kern="1200" dirty="0" err="1">
                <a:solidFill>
                  <a:schemeClr val="tx1"/>
                </a:solidFill>
                <a:effectLst/>
                <a:latin typeface="Arial" pitchFamily="34" charset="0"/>
                <a:ea typeface="+mn-ea"/>
                <a:cs typeface="Arial" pitchFamily="34" charset="0"/>
              </a:rPr>
              <a:t>l'Écluse</a:t>
            </a:r>
            <a:r>
              <a:rPr lang="en-US" sz="1200" b="0" i="0" kern="1200" dirty="0">
                <a:solidFill>
                  <a:schemeClr val="tx1"/>
                </a:solidFill>
                <a:effectLst/>
                <a:latin typeface="Arial" pitchFamily="34" charset="0"/>
                <a:ea typeface="+mn-ea"/>
                <a:cs typeface="Arial" pitchFamily="34" charset="0"/>
              </a:rPr>
              <a:t>, who received them from a Turkish ambassador.</a:t>
            </a:r>
            <a:r>
              <a:rPr lang="en-US" sz="1200" b="0" i="0" kern="1200" baseline="0" dirty="0">
                <a:solidFill>
                  <a:schemeClr val="tx1"/>
                </a:solidFill>
                <a:effectLst/>
                <a:latin typeface="Arial" pitchFamily="34" charset="0"/>
                <a:ea typeface="+mn-ea"/>
                <a:cs typeface="Arial" pitchFamily="34" charset="0"/>
              </a:rPr>
              <a:t> </a:t>
            </a:r>
            <a:r>
              <a:rPr lang="en-US" sz="1200" b="0" i="0" kern="1200" dirty="0">
                <a:solidFill>
                  <a:schemeClr val="tx1"/>
                </a:solidFill>
                <a:effectLst/>
                <a:latin typeface="Arial" pitchFamily="34" charset="0"/>
                <a:ea typeface="+mn-ea"/>
                <a:cs typeface="Arial" pitchFamily="34" charset="0"/>
              </a:rPr>
              <a:t>After the introduction its popularity started to grow. In 1623 the price of a popular variety tulip was already a thousand guilders. The average annual wage in that period was a hundred and fifty guilders. At its peak, prices of six thousand were recorded. The endpoint of the mania is very clear. In February 1637 the prices collapsed dramatically. Leaving many traders broke.</a:t>
            </a:r>
          </a:p>
          <a:p>
            <a:endParaRPr lang="en-US" sz="1200" b="0" i="0" kern="1200" baseline="0" dirty="0">
              <a:solidFill>
                <a:schemeClr val="tx1"/>
              </a:solidFill>
              <a:effectLst/>
              <a:latin typeface="Arial" pitchFamily="34" charset="0"/>
              <a:ea typeface="+mn-ea"/>
              <a:cs typeface="Arial" pitchFamily="34" charset="0"/>
            </a:endParaRPr>
          </a:p>
          <a:p>
            <a:r>
              <a:rPr lang="en-US" sz="1200" b="0" i="0" kern="1200" baseline="0" dirty="0">
                <a:solidFill>
                  <a:schemeClr val="tx1"/>
                </a:solidFill>
                <a:effectLst/>
                <a:latin typeface="Arial" pitchFamily="34" charset="0"/>
                <a:ea typeface="+mn-ea"/>
                <a:cs typeface="Arial" pitchFamily="34" charset="0"/>
              </a:rPr>
              <a:t>This image is of a Semper Augustus Tulip</a:t>
            </a:r>
            <a:endParaRPr lang="en-US" sz="1200" dirty="0">
              <a:solidFill>
                <a:srgbClr val="FFFFFF"/>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D5C5D9B-4371-4207-A047-47D50FF9949B}"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738880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According to the Historian, Charles Mackay:  “</a:t>
            </a:r>
            <a:r>
              <a:rPr lang="en-US" sz="1200" b="0" i="0" kern="1200" dirty="0">
                <a:solidFill>
                  <a:schemeClr val="tx1"/>
                </a:solidFill>
                <a:effectLst/>
                <a:latin typeface="Arial" pitchFamily="34" charset="0"/>
                <a:ea typeface="+mn-ea"/>
                <a:cs typeface="Arial" pitchFamily="34" charset="0"/>
              </a:rPr>
              <a:t>In 1634, the rage among the Dutch to possess them was so great that the ordinary industry of the country was neglected, and the population, even to its lowest dregs, embarked in the tulip trade. As the mania increased, prices augmented, until, in the year 1635, many persons were known to invest a fortune of 100,000 guilders in the purchase of forty roots. It then became necessary to sell them by their weight in </a:t>
            </a:r>
            <a:r>
              <a:rPr lang="en-US" sz="1200" b="0" i="1" kern="1200" dirty="0" err="1">
                <a:solidFill>
                  <a:schemeClr val="tx1"/>
                </a:solidFill>
                <a:effectLst/>
                <a:latin typeface="Arial" pitchFamily="34" charset="0"/>
                <a:ea typeface="+mn-ea"/>
                <a:cs typeface="Arial" pitchFamily="34" charset="0"/>
              </a:rPr>
              <a:t>perits</a:t>
            </a:r>
            <a:r>
              <a:rPr lang="en-US" sz="1200" b="0" i="0" kern="1200" dirty="0">
                <a:solidFill>
                  <a:schemeClr val="tx1"/>
                </a:solidFill>
                <a:effectLst/>
                <a:latin typeface="Arial" pitchFamily="34" charset="0"/>
                <a:ea typeface="+mn-ea"/>
                <a:cs typeface="Arial" pitchFamily="34" charset="0"/>
              </a:rPr>
              <a:t>, a small weight less than a grain. A tulip of the species called </a:t>
            </a:r>
            <a:r>
              <a:rPr lang="en-US" sz="1200" b="0" i="1" kern="1200" dirty="0">
                <a:solidFill>
                  <a:schemeClr val="tx1"/>
                </a:solidFill>
                <a:effectLst/>
                <a:latin typeface="Arial" pitchFamily="34" charset="0"/>
                <a:ea typeface="+mn-ea"/>
                <a:cs typeface="Arial" pitchFamily="34" charset="0"/>
              </a:rPr>
              <a:t>Admiral </a:t>
            </a:r>
            <a:r>
              <a:rPr lang="en-US" sz="1200" b="0" i="1" kern="1200" dirty="0" err="1">
                <a:solidFill>
                  <a:schemeClr val="tx1"/>
                </a:solidFill>
                <a:effectLst/>
                <a:latin typeface="Arial" pitchFamily="34" charset="0"/>
                <a:ea typeface="+mn-ea"/>
                <a:cs typeface="Arial" pitchFamily="34" charset="0"/>
              </a:rPr>
              <a:t>Liefken</a:t>
            </a:r>
            <a:r>
              <a:rPr lang="en-US" sz="1200" b="0" i="0" kern="1200" dirty="0">
                <a:solidFill>
                  <a:schemeClr val="tx1"/>
                </a:solidFill>
                <a:effectLst/>
                <a:latin typeface="Arial" pitchFamily="34" charset="0"/>
                <a:ea typeface="+mn-ea"/>
                <a:cs typeface="Arial" pitchFamily="34" charset="0"/>
              </a:rPr>
              <a:t>, weighing 400 </a:t>
            </a:r>
            <a:r>
              <a:rPr lang="en-US" sz="1200" b="0" i="1" kern="1200" dirty="0" err="1">
                <a:solidFill>
                  <a:schemeClr val="tx1"/>
                </a:solidFill>
                <a:effectLst/>
                <a:latin typeface="Arial" pitchFamily="34" charset="0"/>
                <a:ea typeface="+mn-ea"/>
                <a:cs typeface="Arial" pitchFamily="34" charset="0"/>
              </a:rPr>
              <a:t>perits</a:t>
            </a:r>
            <a:r>
              <a:rPr lang="en-US" sz="1200" b="0" i="0" kern="1200" dirty="0">
                <a:solidFill>
                  <a:schemeClr val="tx1"/>
                </a:solidFill>
                <a:effectLst/>
                <a:latin typeface="Arial" pitchFamily="34" charset="0"/>
                <a:ea typeface="+mn-ea"/>
                <a:cs typeface="Arial" pitchFamily="34" charset="0"/>
              </a:rPr>
              <a:t>, was worth 4400 guilders ; an </a:t>
            </a:r>
            <a:r>
              <a:rPr lang="en-US" sz="1200" b="0" i="1" kern="1200" dirty="0">
                <a:solidFill>
                  <a:schemeClr val="tx1"/>
                </a:solidFill>
                <a:effectLst/>
                <a:latin typeface="Arial" pitchFamily="34" charset="0"/>
                <a:ea typeface="+mn-ea"/>
                <a:cs typeface="Arial" pitchFamily="34" charset="0"/>
              </a:rPr>
              <a:t>Admiral Van der Eyck</a:t>
            </a:r>
            <a:r>
              <a:rPr lang="en-US" sz="1200" b="0" i="0" kern="1200" dirty="0">
                <a:solidFill>
                  <a:schemeClr val="tx1"/>
                </a:solidFill>
                <a:effectLst/>
                <a:latin typeface="Arial" pitchFamily="34" charset="0"/>
                <a:ea typeface="+mn-ea"/>
                <a:cs typeface="Arial" pitchFamily="34" charset="0"/>
              </a:rPr>
              <a:t>, weighing 446 </a:t>
            </a:r>
            <a:r>
              <a:rPr lang="en-US" sz="1200" b="0" i="1" kern="1200" dirty="0" err="1">
                <a:solidFill>
                  <a:schemeClr val="tx1"/>
                </a:solidFill>
                <a:effectLst/>
                <a:latin typeface="Arial" pitchFamily="34" charset="0"/>
                <a:ea typeface="+mn-ea"/>
                <a:cs typeface="Arial" pitchFamily="34" charset="0"/>
              </a:rPr>
              <a:t>perits</a:t>
            </a:r>
            <a:r>
              <a:rPr lang="en-US" sz="1200" b="0" i="0" kern="1200" dirty="0">
                <a:solidFill>
                  <a:schemeClr val="tx1"/>
                </a:solidFill>
                <a:effectLst/>
                <a:latin typeface="Arial" pitchFamily="34" charset="0"/>
                <a:ea typeface="+mn-ea"/>
                <a:cs typeface="Arial" pitchFamily="34" charset="0"/>
              </a:rPr>
              <a:t>, was worth 1260 guilders ; a </a:t>
            </a:r>
            <a:r>
              <a:rPr lang="en-US" sz="1200" b="0" i="1" kern="1200" dirty="0" err="1">
                <a:solidFill>
                  <a:schemeClr val="tx1"/>
                </a:solidFill>
                <a:effectLst/>
                <a:latin typeface="Arial" pitchFamily="34" charset="0"/>
                <a:ea typeface="+mn-ea"/>
                <a:cs typeface="Arial" pitchFamily="34" charset="0"/>
              </a:rPr>
              <a:t>Childer</a:t>
            </a:r>
            <a:r>
              <a:rPr lang="en-US" sz="1200" b="0" i="0" kern="1200" dirty="0">
                <a:solidFill>
                  <a:schemeClr val="tx1"/>
                </a:solidFill>
                <a:effectLst/>
                <a:latin typeface="Arial" pitchFamily="34" charset="0"/>
                <a:ea typeface="+mn-ea"/>
                <a:cs typeface="Arial" pitchFamily="34" charset="0"/>
              </a:rPr>
              <a:t> of 106 </a:t>
            </a:r>
            <a:r>
              <a:rPr lang="en-US" sz="1200" b="0" i="1" kern="1200" dirty="0" err="1">
                <a:solidFill>
                  <a:schemeClr val="tx1"/>
                </a:solidFill>
                <a:effectLst/>
                <a:latin typeface="Arial" pitchFamily="34" charset="0"/>
                <a:ea typeface="+mn-ea"/>
                <a:cs typeface="Arial" pitchFamily="34" charset="0"/>
              </a:rPr>
              <a:t>perits</a:t>
            </a:r>
            <a:r>
              <a:rPr lang="en-US" sz="1200" b="0" i="0" kern="1200" dirty="0" err="1">
                <a:solidFill>
                  <a:schemeClr val="tx1"/>
                </a:solidFill>
                <a:effectLst/>
                <a:latin typeface="Arial" pitchFamily="34" charset="0"/>
                <a:ea typeface="+mn-ea"/>
                <a:cs typeface="Arial" pitchFamily="34" charset="0"/>
              </a:rPr>
              <a:t>was</a:t>
            </a:r>
            <a:r>
              <a:rPr lang="en-US" sz="1200" b="0" i="0" kern="1200" dirty="0">
                <a:solidFill>
                  <a:schemeClr val="tx1"/>
                </a:solidFill>
                <a:effectLst/>
                <a:latin typeface="Arial" pitchFamily="34" charset="0"/>
                <a:ea typeface="+mn-ea"/>
                <a:cs typeface="Arial" pitchFamily="34" charset="0"/>
              </a:rPr>
              <a:t> worth 1615 guilders ; a </a:t>
            </a:r>
            <a:r>
              <a:rPr lang="en-US" sz="1200" b="0" i="1" kern="1200" dirty="0">
                <a:solidFill>
                  <a:schemeClr val="tx1"/>
                </a:solidFill>
                <a:effectLst/>
                <a:latin typeface="Arial" pitchFamily="34" charset="0"/>
                <a:ea typeface="+mn-ea"/>
                <a:cs typeface="Arial" pitchFamily="34" charset="0"/>
              </a:rPr>
              <a:t>Viceroy</a:t>
            </a:r>
            <a:r>
              <a:rPr lang="en-US" sz="1200" b="0" i="0" kern="1200" dirty="0">
                <a:solidFill>
                  <a:schemeClr val="tx1"/>
                </a:solidFill>
                <a:effectLst/>
                <a:latin typeface="Arial" pitchFamily="34" charset="0"/>
                <a:ea typeface="+mn-ea"/>
                <a:cs typeface="Arial" pitchFamily="34" charset="0"/>
              </a:rPr>
              <a:t> of 400 </a:t>
            </a:r>
            <a:r>
              <a:rPr lang="en-US" sz="1200" b="0" i="1" kern="1200" dirty="0" err="1">
                <a:solidFill>
                  <a:schemeClr val="tx1"/>
                </a:solidFill>
                <a:effectLst/>
                <a:latin typeface="Arial" pitchFamily="34" charset="0"/>
                <a:ea typeface="+mn-ea"/>
                <a:cs typeface="Arial" pitchFamily="34" charset="0"/>
              </a:rPr>
              <a:t>perits</a:t>
            </a:r>
            <a:r>
              <a:rPr lang="en-US" sz="1200" b="0" i="0" kern="1200" dirty="0">
                <a:solidFill>
                  <a:schemeClr val="tx1"/>
                </a:solidFill>
                <a:effectLst/>
                <a:latin typeface="Arial" pitchFamily="34" charset="0"/>
                <a:ea typeface="+mn-ea"/>
                <a:cs typeface="Arial" pitchFamily="34" charset="0"/>
              </a:rPr>
              <a:t>, 3000 guilders , and, most precious of all, a </a:t>
            </a:r>
            <a:r>
              <a:rPr lang="en-US" sz="1200" b="0" i="1" kern="1200" dirty="0">
                <a:solidFill>
                  <a:schemeClr val="tx1"/>
                </a:solidFill>
                <a:effectLst/>
                <a:latin typeface="Arial" pitchFamily="34" charset="0"/>
                <a:ea typeface="+mn-ea"/>
                <a:cs typeface="Arial" pitchFamily="34" charset="0"/>
              </a:rPr>
              <a:t>Semper Augustus</a:t>
            </a:r>
            <a:r>
              <a:rPr lang="en-US" sz="1200" b="0" i="0" kern="1200" dirty="0">
                <a:solidFill>
                  <a:schemeClr val="tx1"/>
                </a:solidFill>
                <a:effectLst/>
                <a:latin typeface="Arial" pitchFamily="34" charset="0"/>
                <a:ea typeface="+mn-ea"/>
                <a:cs typeface="Arial" pitchFamily="34" charset="0"/>
              </a:rPr>
              <a:t>, weighing 200 </a:t>
            </a:r>
            <a:r>
              <a:rPr lang="en-US" sz="1200" b="0" i="1" kern="1200" dirty="0" err="1">
                <a:solidFill>
                  <a:schemeClr val="tx1"/>
                </a:solidFill>
                <a:effectLst/>
                <a:latin typeface="Arial" pitchFamily="34" charset="0"/>
                <a:ea typeface="+mn-ea"/>
                <a:cs typeface="Arial" pitchFamily="34" charset="0"/>
              </a:rPr>
              <a:t>perits</a:t>
            </a:r>
            <a:r>
              <a:rPr lang="en-US" sz="1200" b="0" i="0" kern="1200" dirty="0">
                <a:solidFill>
                  <a:schemeClr val="tx1"/>
                </a:solidFill>
                <a:effectLst/>
                <a:latin typeface="Arial" pitchFamily="34" charset="0"/>
                <a:ea typeface="+mn-ea"/>
                <a:cs typeface="Arial" pitchFamily="34" charset="0"/>
              </a:rPr>
              <a:t>, was thought to be very cheap at 5500 guilders . The latter was much sought after, and even an inferior bulb might command a price of 2000 guilders . It is related that, at one time, early in 1636, there were only two roots of this description to be had in all Holland, and those not of the best. One was in the possession of a dealer in Amsterdam, and the other in </a:t>
            </a:r>
            <a:r>
              <a:rPr lang="en-US" sz="1200" b="0" i="0" kern="1200" dirty="0" err="1">
                <a:solidFill>
                  <a:schemeClr val="tx1"/>
                </a:solidFill>
                <a:effectLst/>
                <a:latin typeface="Arial" pitchFamily="34" charset="0"/>
                <a:ea typeface="+mn-ea"/>
                <a:cs typeface="Arial" pitchFamily="34" charset="0"/>
              </a:rPr>
              <a:t>Harlaem</a:t>
            </a:r>
            <a:r>
              <a:rPr lang="en-US" sz="1200" b="0" i="0" kern="1200" dirty="0">
                <a:solidFill>
                  <a:schemeClr val="tx1"/>
                </a:solidFill>
                <a:effectLst/>
                <a:latin typeface="Arial" pitchFamily="34" charset="0"/>
                <a:ea typeface="+mn-ea"/>
                <a:cs typeface="Arial" pitchFamily="34" charset="0"/>
              </a:rPr>
              <a:t>. So anxious were the speculators to obtain them, that one person offered the fee-simple of twelve acres of building-ground for the </a:t>
            </a:r>
            <a:r>
              <a:rPr lang="en-US" sz="1200" b="0" i="0" kern="1200" dirty="0" err="1">
                <a:solidFill>
                  <a:schemeClr val="tx1"/>
                </a:solidFill>
                <a:effectLst/>
                <a:latin typeface="Arial" pitchFamily="34" charset="0"/>
                <a:ea typeface="+mn-ea"/>
                <a:cs typeface="Arial" pitchFamily="34" charset="0"/>
              </a:rPr>
              <a:t>Harlaem</a:t>
            </a:r>
            <a:r>
              <a:rPr lang="en-US" sz="1200" b="0" i="0" kern="1200" dirty="0">
                <a:solidFill>
                  <a:schemeClr val="tx1"/>
                </a:solidFill>
                <a:effectLst/>
                <a:latin typeface="Arial" pitchFamily="34" charset="0"/>
                <a:ea typeface="+mn-ea"/>
                <a:cs typeface="Arial" pitchFamily="34" charset="0"/>
              </a:rPr>
              <a:t> tulip. That of Amsterdam was bought for 4600 guilders , a new carriage, two grey horses, and a complete suit of harness. Hunting, an industrious author of that day, who wrote a folio volume of one thousand pages upon the </a:t>
            </a:r>
            <a:r>
              <a:rPr lang="en-US" sz="1200" b="0" i="0" kern="1200" dirty="0" err="1">
                <a:solidFill>
                  <a:schemeClr val="tx1"/>
                </a:solidFill>
                <a:effectLst/>
                <a:latin typeface="Arial" pitchFamily="34" charset="0"/>
                <a:ea typeface="+mn-ea"/>
                <a:cs typeface="Arial" pitchFamily="34" charset="0"/>
              </a:rPr>
              <a:t>tulipomania</a:t>
            </a:r>
            <a:r>
              <a:rPr lang="en-US" sz="1200" b="0" i="0" kern="1200" dirty="0">
                <a:solidFill>
                  <a:schemeClr val="tx1"/>
                </a:solidFill>
                <a:effectLst/>
                <a:latin typeface="Arial" pitchFamily="34" charset="0"/>
                <a:ea typeface="+mn-ea"/>
                <a:cs typeface="Arial" pitchFamily="34" charset="0"/>
              </a:rPr>
              <a:t>, has preserved the folio wing list of the various articles, and their value, which were delivered for one single root of the rare species called the </a:t>
            </a:r>
            <a:r>
              <a:rPr lang="en-US" sz="1200" b="0" i="1" kern="1200" dirty="0">
                <a:solidFill>
                  <a:schemeClr val="tx1"/>
                </a:solidFill>
                <a:effectLst/>
                <a:latin typeface="Arial" pitchFamily="34" charset="0"/>
                <a:ea typeface="+mn-ea"/>
                <a:cs typeface="Arial" pitchFamily="34" charset="0"/>
              </a:rPr>
              <a:t>Viceroy</a:t>
            </a:r>
            <a:r>
              <a:rPr lang="en-US" sz="1200" b="0" i="0" kern="1200" dirty="0">
                <a:solidFill>
                  <a:schemeClr val="tx1"/>
                </a:solidFill>
                <a:effectLst/>
                <a:latin typeface="Arial" pitchFamily="34" charset="0"/>
                <a:ea typeface="+mn-ea"/>
                <a:cs typeface="Arial" pitchFamily="34" charset="0"/>
              </a:rPr>
              <a:t>:”</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42</a:t>
            </a:fld>
            <a:endParaRPr lang="en-US"/>
          </a:p>
        </p:txBody>
      </p:sp>
    </p:spTree>
    <p:extLst>
      <p:ext uri="{BB962C8B-B14F-4D97-AF65-F5344CB8AC3E}">
        <p14:creationId xmlns:p14="http://schemas.microsoft.com/office/powerpoint/2010/main" val="2108276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Painting by Jean Leon Gerome of soldiers trampling tulip fields</a:t>
            </a:r>
          </a:p>
        </p:txBody>
      </p:sp>
      <p:sp>
        <p:nvSpPr>
          <p:cNvPr id="4" name="Slide Number Placeholder 3"/>
          <p:cNvSpPr>
            <a:spLocks noGrp="1"/>
          </p:cNvSpPr>
          <p:nvPr>
            <p:ph type="sldNum" sz="quarter" idx="10"/>
          </p:nvPr>
        </p:nvSpPr>
        <p:spPr/>
        <p:txBody>
          <a:bodyPr/>
          <a:lstStyle/>
          <a:p>
            <a:fld id="{99CE39A5-AD64-426B-8EA2-D531FD2AD84C}" type="slidenum">
              <a:rPr lang="en-US" smtClean="0"/>
              <a:t>43</a:t>
            </a:fld>
            <a:endParaRPr lang="en-US"/>
          </a:p>
        </p:txBody>
      </p:sp>
    </p:spTree>
    <p:extLst>
      <p:ext uri="{BB962C8B-B14F-4D97-AF65-F5344CB8AC3E}">
        <p14:creationId xmlns:p14="http://schemas.microsoft.com/office/powerpoint/2010/main" val="327083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tulip mania in 1637, driving up the value of tulip bulbs by rampant speculation, made The Dutch East India Company the most valuable company in world history. With a value of 78 million Dutch Guilders, adjusted to 2013 dollars it was worth $7.4 trillion</a:t>
            </a:r>
          </a:p>
        </p:txBody>
      </p:sp>
      <p:sp>
        <p:nvSpPr>
          <p:cNvPr id="4" name="Slide Number Placeholder 3"/>
          <p:cNvSpPr>
            <a:spLocks noGrp="1"/>
          </p:cNvSpPr>
          <p:nvPr>
            <p:ph type="sldNum" sz="quarter" idx="10"/>
          </p:nvPr>
        </p:nvSpPr>
        <p:spPr/>
        <p:txBody>
          <a:bodyPr/>
          <a:lstStyle/>
          <a:p>
            <a:fld id="{ED5C5D9B-4371-4207-A047-47D50FF9949B}" type="slidenum">
              <a:rPr lang="en-US" smtClean="0"/>
              <a:pPr/>
              <a:t>44</a:t>
            </a:fld>
            <a:endParaRPr lang="en-US"/>
          </a:p>
        </p:txBody>
      </p:sp>
    </p:spTree>
    <p:extLst>
      <p:ext uri="{BB962C8B-B14F-4D97-AF65-F5344CB8AC3E}">
        <p14:creationId xmlns:p14="http://schemas.microsoft.com/office/powerpoint/2010/main" val="3571624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34" charset="0"/>
                <a:ea typeface="+mn-ea"/>
                <a:cs typeface="Arial" pitchFamily="34" charset="0"/>
              </a:rPr>
              <a:t>A satire of the tulip mania, painted by Jan Brueghel the Younger. At left, one monkey points to flowering tulips while another holds up a tulip and a moneybag. Bulbs are weighed, money is counted, a lavish business dinner is enjoyed. The monkey at left has a list of rare tulips, his sword denotes upper class status. Farther back, a monkey sits like a nobleman astride a horse. One in mid-foreground draws up a bill of sale; the owl on his shoulder symbolizes foolishness and ignobility. Brueghel is not only ridiculing tulip speculators as brainless monkeys, the work is an object lesson for the folly of speculating to such an extent in such a transient thing as a mere bloom. In the denouement at right, a monkey urinates on the now worthless tulips; fellow speculators in debt are brought before the magistrate or weep in the dock. A frustrated buyer brandishes his fists, while at the back right a speculator is carried to his grave.</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45</a:t>
            </a:fld>
            <a:endParaRPr lang="en-US"/>
          </a:p>
        </p:txBody>
      </p:sp>
    </p:spTree>
    <p:extLst>
      <p:ext uri="{BB962C8B-B14F-4D97-AF65-F5344CB8AC3E}">
        <p14:creationId xmlns:p14="http://schemas.microsoft.com/office/powerpoint/2010/main" val="2829214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South Sea Company (officially The Governor and Company of the merchants of Great Britain, trading to the South Seas and other parts of America, and for the encouragement of fishing)</a:t>
            </a:r>
            <a:r>
              <a:rPr lang="en-US" baseline="0" dirty="0"/>
              <a:t> </a:t>
            </a:r>
            <a:r>
              <a:rPr lang="en-US" dirty="0"/>
              <a:t>was a British joint-stock company founded in 1711, created as a public-private partnership to consolidate and reduce the cost of national debt. The company was also granted a monopoly to trade with South America, hence its name. At the time it was created, Britain was involved in the War of the Spanish Succession and Spain controlled South America. There was no realistic prospect that trade would take place and the company never realized any significant profit from its monopoly. </a:t>
            </a:r>
          </a:p>
          <a:p>
            <a:endParaRPr lang="en-US" sz="1200" b="0" i="0" kern="1200" dirty="0">
              <a:solidFill>
                <a:schemeClr val="tx1"/>
              </a:solidFill>
              <a:effectLst/>
              <a:latin typeface="Arial" pitchFamily="34" charset="0"/>
              <a:ea typeface="+mn-ea"/>
              <a:cs typeface="Arial" pitchFamily="34" charset="0"/>
            </a:endParaRPr>
          </a:p>
          <a:p>
            <a:r>
              <a:rPr lang="en-US" sz="1200" b="0" i="0" kern="1200" dirty="0">
                <a:solidFill>
                  <a:schemeClr val="tx1"/>
                </a:solidFill>
                <a:effectLst/>
                <a:latin typeface="Arial" pitchFamily="34" charset="0"/>
                <a:ea typeface="+mn-ea"/>
                <a:cs typeface="Arial" pitchFamily="34" charset="0"/>
              </a:rPr>
              <a:t>The South Sea company was by no means the only company seeking to raise money from investors in 1720. A large number of other joint-stock companies had been created making extravagant claims (sometimes fraudulent) about foreign or other ventures or bizarre schemes. Others represented potentially sound, although novel, schemes, such as for founding insurance companies. These were nicknamed "Bubbles". </a:t>
            </a:r>
          </a:p>
          <a:p>
            <a:endParaRPr lang="en-US" sz="1200" b="0" i="0" kern="120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ED5C5D9B-4371-4207-A047-47D50FF9949B}" type="slidenum">
              <a:rPr lang="en-US" smtClean="0"/>
              <a:pPr/>
              <a:t>46</a:t>
            </a:fld>
            <a:endParaRPr lang="en-US"/>
          </a:p>
        </p:txBody>
      </p:sp>
    </p:spTree>
    <p:extLst>
      <p:ext uri="{BB962C8B-B14F-4D97-AF65-F5344CB8AC3E}">
        <p14:creationId xmlns:p14="http://schemas.microsoft.com/office/powerpoint/2010/main" val="3301702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a:solidFill>
                  <a:schemeClr val="tx1"/>
                </a:solidFill>
                <a:effectLst/>
                <a:latin typeface="Arial" pitchFamily="34" charset="0"/>
                <a:ea typeface="+mn-ea"/>
                <a:cs typeface="Arial" pitchFamily="34" charset="0"/>
              </a:rPr>
              <a:t>Some</a:t>
            </a:r>
            <a:r>
              <a:rPr lang="en-US" sz="1200" b="0" i="0" kern="1200" baseline="0" dirty="0">
                <a:solidFill>
                  <a:schemeClr val="tx1"/>
                </a:solidFill>
                <a:effectLst/>
                <a:latin typeface="Arial" pitchFamily="34" charset="0"/>
                <a:ea typeface="+mn-ea"/>
                <a:cs typeface="Arial" pitchFamily="34" charset="0"/>
              </a:rPr>
              <a:t> of the bubble companies included schemes:</a:t>
            </a:r>
          </a:p>
          <a:p>
            <a:r>
              <a:rPr lang="en-US" sz="1200" b="0" i="0" kern="1200" baseline="0" dirty="0">
                <a:solidFill>
                  <a:schemeClr val="tx1"/>
                </a:solidFill>
                <a:effectLst/>
                <a:latin typeface="Arial" pitchFamily="34" charset="0"/>
                <a:ea typeface="+mn-ea"/>
                <a:cs typeface="Arial" pitchFamily="34" charset="0"/>
              </a:rPr>
              <a:t>Read slide.</a:t>
            </a:r>
            <a:endParaRPr lang="en-US" sz="1200" b="0" i="0" kern="1200" dirty="0">
              <a:solidFill>
                <a:schemeClr val="tx1"/>
              </a:solidFill>
              <a:effectLst/>
              <a:latin typeface="Arial" pitchFamily="34" charset="0"/>
              <a:ea typeface="+mn-ea"/>
              <a:cs typeface="Arial" pitchFamily="34" charset="0"/>
            </a:endParaRPr>
          </a:p>
          <a:p>
            <a:endParaRPr lang="en-US" dirty="0"/>
          </a:p>
          <a:p>
            <a:r>
              <a:rPr lang="en-US" dirty="0"/>
              <a:t>But the most absurd and preposterous of all, in the words of the historian Charles Mackay, “</a:t>
            </a:r>
            <a:r>
              <a:rPr lang="en-US" dirty="0" err="1"/>
              <a:t>shewed</a:t>
            </a:r>
            <a:r>
              <a:rPr lang="en-US" dirty="0"/>
              <a:t>, more completely than any other, the utter madness of the people, was one started by an unknown adventurer, entitled “A company for carrying on an undertaking of great advantage, but nobody to know what it is.” Were not the fact stated by scores of credible witnesses, it would be impossible to believe that any person could have been duped by such a project. The man of genius who essayed this bold and successful inroad upon public credulity, merely stated in his prospectus that the required capital was half a million, in five thousand shares of 100l. each, deposit 2l. per share. Each subscriber, paying his deposit, would be entitled to 100l. per annum per share. How this immense profit was to be obtained, he did not condescend to inform them at that time, but promised that in a month full particulars should be duly announced, and a call made for the remaining 98l. of the subscription. Next morning, at nine o’clock, this great man opened an office in Cornhill. Crowds of people beset his door, and when he shut up at three o’clock, he found that no less than one thousand shares had been subscribed for, and the deposits paid. He was thus, in five hours, the winner of 2000l. He was philosopher enough to be contented with his venture, and set off the same evening for the Continent. He was never heard of again.”</a:t>
            </a:r>
          </a:p>
        </p:txBody>
      </p:sp>
      <p:sp>
        <p:nvSpPr>
          <p:cNvPr id="4" name="Slide Number Placeholder 3"/>
          <p:cNvSpPr>
            <a:spLocks noGrp="1"/>
          </p:cNvSpPr>
          <p:nvPr>
            <p:ph type="sldNum" sz="quarter" idx="10"/>
          </p:nvPr>
        </p:nvSpPr>
        <p:spPr/>
        <p:txBody>
          <a:bodyPr/>
          <a:lstStyle/>
          <a:p>
            <a:fld id="{ED5C5D9B-4371-4207-A047-47D50FF9949B}" type="slidenum">
              <a:rPr lang="en-US" smtClean="0"/>
              <a:pPr/>
              <a:t>47</a:t>
            </a:fld>
            <a:endParaRPr lang="en-US"/>
          </a:p>
        </p:txBody>
      </p:sp>
    </p:spTree>
    <p:extLst>
      <p:ext uri="{BB962C8B-B14F-4D97-AF65-F5344CB8AC3E}">
        <p14:creationId xmlns:p14="http://schemas.microsoft.com/office/powerpoint/2010/main" val="2765784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Sir</a:t>
            </a:r>
            <a:r>
              <a:rPr lang="en-US" baseline="0" dirty="0"/>
              <a:t> Isaac Newton, one of the smartest men of his day, was caught up in bubble fever.</a:t>
            </a:r>
          </a:p>
          <a:p>
            <a:endParaRPr lang="en-US" baseline="0" dirty="0"/>
          </a:p>
          <a:p>
            <a:r>
              <a:rPr lang="en-US" sz="1200" b="0" i="0" kern="1200" dirty="0">
                <a:solidFill>
                  <a:schemeClr val="tx1"/>
                </a:solidFill>
                <a:effectLst/>
                <a:latin typeface="Arial" pitchFamily="34" charset="0"/>
                <a:ea typeface="Arial" charset="0"/>
                <a:cs typeface="Arial" pitchFamily="34" charset="0"/>
              </a:rPr>
              <a:t>By</a:t>
            </a:r>
            <a:r>
              <a:rPr lang="en-US" sz="1200" b="0" i="0" kern="1200" baseline="0" dirty="0">
                <a:solidFill>
                  <a:schemeClr val="tx1"/>
                </a:solidFill>
                <a:effectLst/>
                <a:latin typeface="Arial" pitchFamily="34" charset="0"/>
                <a:ea typeface="Arial" charset="0"/>
                <a:cs typeface="Arial" pitchFamily="34" charset="0"/>
              </a:rPr>
              <a:t> the way --i</a:t>
            </a:r>
            <a:r>
              <a:rPr lang="en-US" sz="1200" b="0" i="0" kern="1200" dirty="0">
                <a:solidFill>
                  <a:schemeClr val="tx1"/>
                </a:solidFill>
                <a:effectLst/>
                <a:latin typeface="Arial" pitchFamily="34" charset="0"/>
                <a:ea typeface="Arial" charset="0"/>
                <a:cs typeface="Arial" pitchFamily="34" charset="0"/>
              </a:rPr>
              <a:t>t was a coffeehouse argument among several fellow scientists that spurred Isaac Newton to write his “Principia Mathematica,” one of the foundational works of modern science.</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48</a:t>
            </a:fld>
            <a:endParaRPr lang="en-US"/>
          </a:p>
        </p:txBody>
      </p:sp>
    </p:spTree>
    <p:extLst>
      <p:ext uri="{BB962C8B-B14F-4D97-AF65-F5344CB8AC3E}">
        <p14:creationId xmlns:p14="http://schemas.microsoft.com/office/powerpoint/2010/main" val="1856588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34" charset="0"/>
                <a:ea typeface="+mn-ea"/>
                <a:cs typeface="Arial" pitchFamily="34" charset="0"/>
              </a:rPr>
              <a:t>Isaac Newton had the great good luck to get into the South Sea Bubble early. He made a really decent investment and a very quick killing, which mattered to him. It was enough to count. He then got out, and suffered the most painful experience that can happen in investing: he watched all of his friends getting disgustingly rich. He lost his cool and got back in, but to make up for lost time, he got back in with a whole lot more (some of it borrowed), nicely caught the decline, and was totally wiped out. </a:t>
            </a:r>
          </a:p>
          <a:p>
            <a:endParaRPr lang="en-US" sz="1200" b="0" i="0" kern="1200" dirty="0">
              <a:solidFill>
                <a:schemeClr val="tx1"/>
              </a:solidFill>
              <a:effectLst/>
              <a:latin typeface="Arial" pitchFamily="34" charset="0"/>
              <a:ea typeface="+mn-ea"/>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After that financial crash in 1720, called the </a:t>
            </a:r>
            <a:r>
              <a:rPr lang="en-US" sz="1200" b="0" i="0" u="sng" kern="1200" dirty="0">
                <a:solidFill>
                  <a:schemeClr val="tx1"/>
                </a:solidFill>
                <a:effectLst/>
                <a:latin typeface="+mn-lt"/>
                <a:ea typeface="+mn-ea"/>
                <a:cs typeface="+mn-cs"/>
                <a:hlinkClick r:id="rId3" tooltip="Harvard Business School article"/>
              </a:rPr>
              <a:t>South Sea Bubble</a:t>
            </a:r>
            <a:r>
              <a:rPr lang="en-US" sz="1200" b="0" i="0" kern="1200" dirty="0">
                <a:solidFill>
                  <a:schemeClr val="tx1"/>
                </a:solidFill>
                <a:effectLst/>
                <a:latin typeface="+mn-lt"/>
                <a:ea typeface="+mn-ea"/>
                <a:cs typeface="+mn-cs"/>
              </a:rPr>
              <a:t>, the British government was forced to undertake a bailout that eventually left several million pounds of debt on its books. Almost three centuries later, Britons are still paying interest on a small part of that obligation.</a:t>
            </a:r>
            <a:endParaRPr lang="en-US" sz="1200" b="0" i="0" kern="1200" dirty="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49</a:t>
            </a:fld>
            <a:endParaRPr lang="en-US"/>
          </a:p>
        </p:txBody>
      </p:sp>
    </p:spTree>
    <p:extLst>
      <p:ext uri="{BB962C8B-B14F-4D97-AF65-F5344CB8AC3E}">
        <p14:creationId xmlns:p14="http://schemas.microsoft.com/office/powerpoint/2010/main" val="88003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Newton's niece Catherine </a:t>
            </a:r>
            <a:r>
              <a:rPr lang="en-US" dirty="0" err="1"/>
              <a:t>Conduitt</a:t>
            </a:r>
            <a:r>
              <a:rPr lang="en-US" dirty="0"/>
              <a:t> reported that he "lost twenty thousand pounds. Of this, however, he never much liked to hear…"[ This was a fortune at the time (equivalent to about £2.4 million in present day terms or more than $3.1 million</a:t>
            </a:r>
            <a:r>
              <a:rPr lang="en-US" baseline="0" dirty="0"/>
              <a:t> as of 12/2018</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50</a:t>
            </a:fld>
            <a:endParaRPr lang="en-US"/>
          </a:p>
        </p:txBody>
      </p:sp>
    </p:spTree>
    <p:extLst>
      <p:ext uri="{BB962C8B-B14F-4D97-AF65-F5344CB8AC3E}">
        <p14:creationId xmlns:p14="http://schemas.microsoft.com/office/powerpoint/2010/main" val="152149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had a dollar, a </a:t>
            </a:r>
            <a:r>
              <a:rPr lang="en-US" dirty="0" err="1"/>
              <a:t>morgan</a:t>
            </a:r>
            <a:r>
              <a:rPr lang="en-US" dirty="0"/>
              <a:t> silver dollar to invest anywhere</a:t>
            </a:r>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6</a:t>
            </a:fld>
            <a:endParaRPr lang="en-US"/>
          </a:p>
        </p:txBody>
      </p:sp>
    </p:spTree>
    <p:extLst>
      <p:ext uri="{BB962C8B-B14F-4D97-AF65-F5344CB8AC3E}">
        <p14:creationId xmlns:p14="http://schemas.microsoft.com/office/powerpoint/2010/main" val="1081987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still have bubble today, such as the</a:t>
            </a:r>
            <a:r>
              <a:rPr lang="en-US" baseline="0" dirty="0"/>
              <a:t> </a:t>
            </a:r>
            <a:r>
              <a:rPr lang="en-US" baseline="0" dirty="0" err="1"/>
              <a:t>techbubble</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51</a:t>
            </a:fld>
            <a:endParaRPr lang="en-US"/>
          </a:p>
        </p:txBody>
      </p:sp>
    </p:spTree>
    <p:extLst>
      <p:ext uri="{BB962C8B-B14F-4D97-AF65-F5344CB8AC3E}">
        <p14:creationId xmlns:p14="http://schemas.microsoft.com/office/powerpoint/2010/main" val="3767541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report on the "dot com bust" by </a:t>
            </a:r>
            <a:r>
              <a:rPr lang="en-US" dirty="0" err="1"/>
              <a:t>Webmergers</a:t>
            </a:r>
            <a:r>
              <a:rPr lang="en-US" dirty="0"/>
              <a:t>, </a:t>
            </a:r>
            <a:r>
              <a:rPr lang="en-US" dirty="0" err="1"/>
              <a:t>Inc</a:t>
            </a:r>
            <a:r>
              <a:rPr lang="en-US" dirty="0"/>
              <a:t>,</a:t>
            </a:r>
            <a:r>
              <a:rPr lang="en-US" baseline="0" dirty="0"/>
              <a:t> </a:t>
            </a:r>
            <a:r>
              <a:rPr lang="en-US" dirty="0"/>
              <a:t>3,892 "dot com" companies were acquired by other companies, while 962 companies were shut down or went bankrupt. </a:t>
            </a:r>
            <a:br>
              <a:rPr lang="en-US" dirty="0"/>
            </a:br>
            <a:endParaRPr lang="en-US" dirty="0"/>
          </a:p>
          <a:p>
            <a:r>
              <a:rPr lang="en-US" dirty="0"/>
              <a:t>11 months for pets.com from</a:t>
            </a:r>
            <a:r>
              <a:rPr lang="en-US" baseline="0" dirty="0"/>
              <a:t> IPO to Bankruptcy</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52</a:t>
            </a:fld>
            <a:endParaRPr lang="en-US"/>
          </a:p>
        </p:txBody>
      </p:sp>
    </p:spTree>
    <p:extLst>
      <p:ext uri="{BB962C8B-B14F-4D97-AF65-F5344CB8AC3E}">
        <p14:creationId xmlns:p14="http://schemas.microsoft.com/office/powerpoint/2010/main" val="1021065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some companies survived the crash and thrived, and others like Facebook and YouTube were created post crash and created a new culture of innovation.</a:t>
            </a:r>
          </a:p>
        </p:txBody>
      </p:sp>
      <p:sp>
        <p:nvSpPr>
          <p:cNvPr id="4" name="Slide Number Placeholder 3"/>
          <p:cNvSpPr>
            <a:spLocks noGrp="1"/>
          </p:cNvSpPr>
          <p:nvPr>
            <p:ph type="sldNum" sz="quarter" idx="10"/>
          </p:nvPr>
        </p:nvSpPr>
        <p:spPr/>
        <p:txBody>
          <a:bodyPr/>
          <a:lstStyle/>
          <a:p>
            <a:fld id="{ED5C5D9B-4371-4207-A047-47D50FF9949B}" type="slidenum">
              <a:rPr lang="en-US" smtClean="0"/>
              <a:pPr/>
              <a:t>53</a:t>
            </a:fld>
            <a:endParaRPr lang="en-US"/>
          </a:p>
        </p:txBody>
      </p:sp>
    </p:spTree>
    <p:extLst>
      <p:ext uri="{BB962C8B-B14F-4D97-AF65-F5344CB8AC3E}">
        <p14:creationId xmlns:p14="http://schemas.microsoft.com/office/powerpoint/2010/main" val="9077885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But</a:t>
            </a:r>
            <a:r>
              <a:rPr lang="en-US" baseline="0" dirty="0"/>
              <a:t> bubbles will always be with us.  Perhaps this is a bubble for Bitcoin.  Perhaps not.  The future is unknowable. This chart shows the daily price of a single bitcoin in dollars.  </a:t>
            </a:r>
            <a:r>
              <a:rPr lang="en-US" sz="1200" b="0" i="0" kern="1200" dirty="0">
                <a:solidFill>
                  <a:schemeClr val="tx1"/>
                </a:solidFill>
                <a:effectLst/>
                <a:latin typeface="Arial" pitchFamily="34" charset="0"/>
                <a:ea typeface="Arial" charset="0"/>
                <a:cs typeface="Arial" pitchFamily="34" charset="0"/>
              </a:rPr>
              <a:t>At it's high point in 2021, the collective value of the Bitcoin market would have been worth almost $1.5 trillion – worth more than the market cap of the 5 largest banks in the world, </a:t>
            </a:r>
            <a:endParaRPr lang="en-US" sz="1200" b="0" i="0" kern="1200" baseline="0" dirty="0">
              <a:solidFill>
                <a:schemeClr val="tx1"/>
              </a:solidFill>
              <a:effectLst/>
              <a:latin typeface="Arial" pitchFamily="34" charset="0"/>
              <a:ea typeface="Arial" charset="0"/>
              <a:cs typeface="Arial" pitchFamily="34" charset="0"/>
            </a:endParaRPr>
          </a:p>
          <a:p>
            <a:r>
              <a:rPr lang="en-US" sz="1200" b="0" i="0" kern="1200" dirty="0">
                <a:solidFill>
                  <a:schemeClr val="tx1"/>
                </a:solidFill>
                <a:effectLst/>
                <a:latin typeface="+mn-lt"/>
                <a:ea typeface="+mn-ea"/>
                <a:cs typeface="+mn-cs"/>
              </a:rPr>
              <a:t>Miners currently produce around 3,600 bitcoins per day, some portion of which they sell to cover electricity and other business expenses. The daily power cost of all mining is estimated around $500,000. </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54</a:t>
            </a:fld>
            <a:endParaRPr lang="en-US"/>
          </a:p>
        </p:txBody>
      </p:sp>
    </p:spTree>
    <p:extLst>
      <p:ext uri="{BB962C8B-B14F-4D97-AF65-F5344CB8AC3E}">
        <p14:creationId xmlns:p14="http://schemas.microsoft.com/office/powerpoint/2010/main" val="784998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how various bubbles from the Tech bubble in 2000 to the Japanese market bubble to Bitcoin (through 2022) to tulips stacked up against each other</a:t>
            </a:r>
          </a:p>
        </p:txBody>
      </p:sp>
      <p:sp>
        <p:nvSpPr>
          <p:cNvPr id="4" name="Slide Number Placeholder 3"/>
          <p:cNvSpPr>
            <a:spLocks noGrp="1"/>
          </p:cNvSpPr>
          <p:nvPr>
            <p:ph type="sldNum" sz="quarter" idx="10"/>
          </p:nvPr>
        </p:nvSpPr>
        <p:spPr/>
        <p:txBody>
          <a:bodyPr/>
          <a:lstStyle/>
          <a:p>
            <a:fld id="{2F9F1155-5244-A442-AFEC-0BEDCB244CBC}" type="slidenum">
              <a:rPr lang="en-US" smtClean="0"/>
              <a:t>55</a:t>
            </a:fld>
            <a:endParaRPr lang="en-US"/>
          </a:p>
        </p:txBody>
      </p:sp>
    </p:spTree>
    <p:extLst>
      <p:ext uri="{BB962C8B-B14F-4D97-AF65-F5344CB8AC3E}">
        <p14:creationId xmlns:p14="http://schemas.microsoft.com/office/powerpoint/2010/main" val="2131025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ED5C5D9B-4371-4207-A047-47D50FF9949B}" type="slidenum">
              <a:rPr lang="en-US" smtClean="0"/>
              <a:pPr/>
              <a:t>56</a:t>
            </a:fld>
            <a:endParaRPr lang="en-US"/>
          </a:p>
        </p:txBody>
      </p:sp>
    </p:spTree>
    <p:extLst>
      <p:ext uri="{BB962C8B-B14F-4D97-AF65-F5344CB8AC3E}">
        <p14:creationId xmlns:p14="http://schemas.microsoft.com/office/powerpoint/2010/main" val="29665788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industrial</a:t>
            </a:r>
            <a:r>
              <a:rPr lang="en-US" baseline="0" dirty="0"/>
              <a:t> revolution had a huge social cost  -- from child labor…</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57</a:t>
            </a:fld>
            <a:endParaRPr lang="en-US"/>
          </a:p>
        </p:txBody>
      </p:sp>
    </p:spTree>
    <p:extLst>
      <p:ext uri="{BB962C8B-B14F-4D97-AF65-F5344CB8AC3E}">
        <p14:creationId xmlns:p14="http://schemas.microsoft.com/office/powerpoint/2010/main" val="35995074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pollution…</a:t>
            </a:r>
          </a:p>
        </p:txBody>
      </p:sp>
      <p:sp>
        <p:nvSpPr>
          <p:cNvPr id="4" name="Slide Number Placeholder 3"/>
          <p:cNvSpPr>
            <a:spLocks noGrp="1"/>
          </p:cNvSpPr>
          <p:nvPr>
            <p:ph type="sldNum" sz="quarter" idx="10"/>
          </p:nvPr>
        </p:nvSpPr>
        <p:spPr/>
        <p:txBody>
          <a:bodyPr/>
          <a:lstStyle/>
          <a:p>
            <a:fld id="{ED5C5D9B-4371-4207-A047-47D50FF9949B}" type="slidenum">
              <a:rPr lang="en-US" smtClean="0"/>
              <a:pPr/>
              <a:t>58</a:t>
            </a:fld>
            <a:endParaRPr lang="en-US"/>
          </a:p>
        </p:txBody>
      </p:sp>
    </p:spTree>
    <p:extLst>
      <p:ext uri="{BB962C8B-B14F-4D97-AF65-F5344CB8AC3E}">
        <p14:creationId xmlns:p14="http://schemas.microsoft.com/office/powerpoint/2010/main" val="1069540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European Revolutions of 1848, known in some countries as the Spring of Nations,  a series of political upheavals throughout Europe in 1848. </a:t>
            </a:r>
          </a:p>
          <a:p>
            <a:endParaRPr lang="en-US" dirty="0"/>
          </a:p>
          <a:p>
            <a:r>
              <a:rPr lang="en-US" dirty="0"/>
              <a:t>It remains the most widespread revolutionary wave in European history, but within a year, reactionary forces had won out, and the revolutions collapsed.</a:t>
            </a:r>
          </a:p>
          <a:p>
            <a:r>
              <a:rPr lang="en-US" dirty="0"/>
              <a:t>Over 50 countries were affected, but with no coordination or cooperation among the revolutionaries in different countries. Five factors were involved: widespread dissatisfaction with political leadership; demands for more participation in government and democracy; the demands of the working classes; the upsurge of nationalism; and finally, the regrouping of the reactionary forces based on the royalty, the aristocracy, the army.</a:t>
            </a:r>
          </a:p>
        </p:txBody>
      </p:sp>
      <p:sp>
        <p:nvSpPr>
          <p:cNvPr id="4" name="Slide Number Placeholder 3"/>
          <p:cNvSpPr>
            <a:spLocks noGrp="1"/>
          </p:cNvSpPr>
          <p:nvPr>
            <p:ph type="sldNum" sz="quarter" idx="10"/>
          </p:nvPr>
        </p:nvSpPr>
        <p:spPr/>
        <p:txBody>
          <a:bodyPr/>
          <a:lstStyle/>
          <a:p>
            <a:fld id="{ED5C5D9B-4371-4207-A047-47D50FF9949B}" type="slidenum">
              <a:rPr lang="en-US" smtClean="0"/>
              <a:pPr/>
              <a:t>59</a:t>
            </a:fld>
            <a:endParaRPr lang="en-US"/>
          </a:p>
        </p:txBody>
      </p:sp>
    </p:spTree>
    <p:extLst>
      <p:ext uri="{BB962C8B-B14F-4D97-AF65-F5344CB8AC3E}">
        <p14:creationId xmlns:p14="http://schemas.microsoft.com/office/powerpoint/2010/main" val="9730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Arial" pitchFamily="34" charset="0"/>
                <a:ea typeface="+mn-ea"/>
                <a:cs typeface="Arial" pitchFamily="34" charset="0"/>
              </a:rPr>
              <a:t>The first chapter of </a:t>
            </a:r>
            <a:r>
              <a:rPr lang="en-US" dirty="0"/>
              <a:t> Marx’s Communist </a:t>
            </a:r>
            <a:r>
              <a:rPr lang="en-US" sz="1200" b="0" i="0" kern="1200" dirty="0">
                <a:solidFill>
                  <a:schemeClr val="tx1"/>
                </a:solidFill>
                <a:effectLst/>
                <a:latin typeface="Arial" pitchFamily="34" charset="0"/>
                <a:ea typeface="+mn-ea"/>
                <a:cs typeface="Arial" pitchFamily="34" charset="0"/>
              </a:rPr>
              <a:t>Manifesto, "Bourgeois and Proletarians", examines the Marxist conception of history, with the initial idea asserting that "The history of all hitherto existing society is the history of class struggles". It goes on to say that in capitalism, the working class, proletariat, are fighting in the class struggle against the owners of the means of production, the bourgeois, and that past class struggle ended either with revolution that restructured society, or "common ruin of the contending classes".</a:t>
            </a:r>
          </a:p>
          <a:p>
            <a:endParaRPr lang="en-US" sz="1200" b="0" i="0" kern="1200" dirty="0">
              <a:solidFill>
                <a:schemeClr val="tx1"/>
              </a:solidFill>
              <a:effectLst/>
              <a:latin typeface="Arial" pitchFamily="34" charset="0"/>
              <a:ea typeface="+mn-ea"/>
              <a:cs typeface="Arial" pitchFamily="34" charset="0"/>
            </a:endParaRPr>
          </a:p>
          <a:p>
            <a:r>
              <a:rPr lang="en-US" sz="1200" b="0" i="0" kern="1200" dirty="0">
                <a:solidFill>
                  <a:schemeClr val="tx1"/>
                </a:solidFill>
                <a:effectLst/>
                <a:latin typeface="Arial" pitchFamily="34" charset="0"/>
                <a:ea typeface="+mn-ea"/>
                <a:cs typeface="Arial" pitchFamily="34" charset="0"/>
              </a:rPr>
              <a:t>The Manifesto explains that the reason the bourgeois exist and exploit the proletariat with low wages is private property, "the accumulation of wealth in private hands, the formation and increase of capital", and that competition amongst the proletariat creates wage-</a:t>
            </a:r>
            <a:r>
              <a:rPr lang="en-US" sz="1200" b="0" i="0" kern="1200" dirty="0" err="1">
                <a:solidFill>
                  <a:schemeClr val="tx1"/>
                </a:solidFill>
                <a:effectLst/>
                <a:latin typeface="Arial" pitchFamily="34" charset="0"/>
                <a:ea typeface="+mn-ea"/>
                <a:cs typeface="Arial" pitchFamily="34" charset="0"/>
              </a:rPr>
              <a:t>labour</a:t>
            </a:r>
            <a:r>
              <a:rPr lang="en-US" sz="1200" b="0" i="0" kern="1200" dirty="0">
                <a:solidFill>
                  <a:schemeClr val="tx1"/>
                </a:solidFill>
                <a:effectLst/>
                <a:latin typeface="Arial" pitchFamily="34" charset="0"/>
                <a:ea typeface="+mn-ea"/>
                <a:cs typeface="Arial" pitchFamily="34" charset="0"/>
              </a:rPr>
              <a:t>, which rests entirely on the competition among the workers.</a:t>
            </a:r>
          </a:p>
          <a:p>
            <a:endParaRPr lang="en-US" sz="1200" b="0" i="0" kern="1200" dirty="0">
              <a:solidFill>
                <a:schemeClr val="tx1"/>
              </a:solidFill>
              <a:effectLst/>
              <a:latin typeface="Arial" pitchFamily="34" charset="0"/>
              <a:ea typeface="+mn-ea"/>
              <a:cs typeface="Arial" pitchFamily="34" charset="0"/>
            </a:endParaRPr>
          </a:p>
          <a:p>
            <a:r>
              <a:rPr lang="en-US" dirty="0"/>
              <a:t>T</a:t>
            </a:r>
            <a:r>
              <a:rPr lang="en-US" sz="1200" b="0" i="0" kern="1200" dirty="0">
                <a:solidFill>
                  <a:schemeClr val="tx1"/>
                </a:solidFill>
                <a:effectLst/>
                <a:latin typeface="Arial" pitchFamily="34" charset="0"/>
                <a:ea typeface="+mn-ea"/>
                <a:cs typeface="Arial" pitchFamily="34" charset="0"/>
              </a:rPr>
              <a:t>he proletariat rise to power through revolution against the bourgeoisie such as riots or creation of unions. The Communist Manifesto states that while there is still class struggle amongst society, capitalism will be overthrown by the proletariat; ultimately communism is the key to class equality amongst the citizens of Europe.</a:t>
            </a:r>
            <a:endParaRPr lang="en-US" sz="1200" dirty="0">
              <a:solidFill>
                <a:srgbClr val="FFFFFF"/>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D5C5D9B-4371-4207-A047-47D50FF9949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13642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Anywhere in the world.</a:t>
            </a:r>
            <a:r>
              <a:rPr lang="en-US" baseline="0" dirty="0"/>
              <a:t>  You are investing for your great, great grandchildren.  Where do you invest it?  Which country over the next 119 years will give you the highest stock market returns?</a:t>
            </a:r>
            <a:endParaRPr lang="en-US" dirty="0"/>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7</a:t>
            </a:fld>
            <a:endParaRPr lang="en-US"/>
          </a:p>
        </p:txBody>
      </p:sp>
    </p:spTree>
    <p:extLst>
      <p:ext uri="{BB962C8B-B14F-4D97-AF65-F5344CB8AC3E}">
        <p14:creationId xmlns:p14="http://schemas.microsoft.com/office/powerpoint/2010/main" val="42125703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ED5C5D9B-4371-4207-A047-47D50FF9949B}" type="slidenum">
              <a:rPr lang="en-US" smtClean="0"/>
              <a:pPr/>
              <a:t>61</a:t>
            </a:fld>
            <a:endParaRPr lang="en-US"/>
          </a:p>
        </p:txBody>
      </p:sp>
    </p:spTree>
    <p:extLst>
      <p:ext uri="{BB962C8B-B14F-4D97-AF65-F5344CB8AC3E}">
        <p14:creationId xmlns:p14="http://schemas.microsoft.com/office/powerpoint/2010/main" val="25274656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34" charset="0"/>
                <a:ea typeface="+mn-ea"/>
                <a:cs typeface="Arial" pitchFamily="34" charset="0"/>
              </a:rPr>
              <a:t>Communism was a powerful force for a time.  Here are countries of the world now (red) or previously (orange) which were led by nominally communist (Marxist-Leninist) governments as of 2019. At</a:t>
            </a:r>
            <a:r>
              <a:rPr lang="en-US" sz="1200" b="0" i="0" kern="1200" baseline="0" dirty="0">
                <a:solidFill>
                  <a:schemeClr val="tx1"/>
                </a:solidFill>
                <a:effectLst/>
                <a:latin typeface="Arial" pitchFamily="34" charset="0"/>
                <a:ea typeface="+mn-ea"/>
                <a:cs typeface="Arial" pitchFamily="34" charset="0"/>
              </a:rPr>
              <a:t> its height, 1/3 of world’s pop lived under communism. 94 million killed by Communist regimes</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62</a:t>
            </a:fld>
            <a:endParaRPr lang="en-US"/>
          </a:p>
        </p:txBody>
      </p:sp>
    </p:spTree>
    <p:extLst>
      <p:ext uri="{BB962C8B-B14F-4D97-AF65-F5344CB8AC3E}">
        <p14:creationId xmlns:p14="http://schemas.microsoft.com/office/powerpoint/2010/main" val="31725682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I believe</a:t>
            </a:r>
            <a:r>
              <a:rPr lang="en-US" baseline="0" dirty="0"/>
              <a:t> freedom and capitalism go hand in hand.</a:t>
            </a:r>
            <a:endParaRPr lang="en-US" dirty="0"/>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63</a:t>
            </a:fld>
            <a:endParaRPr lang="en-US"/>
          </a:p>
        </p:txBody>
      </p:sp>
    </p:spTree>
    <p:extLst>
      <p:ext uri="{BB962C8B-B14F-4D97-AF65-F5344CB8AC3E}">
        <p14:creationId xmlns:p14="http://schemas.microsoft.com/office/powerpoint/2010/main" val="3540579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dirty="0">
                <a:solidFill>
                  <a:schemeClr val="tx1"/>
                </a:solidFill>
                <a:effectLst/>
                <a:latin typeface="Arial" pitchFamily="34" charset="0"/>
                <a:ea typeface="+mn-ea"/>
                <a:cs typeface="Arial" pitchFamily="34" charset="0"/>
              </a:rPr>
              <a:t>The Berlin Wall (German: Berliner </a:t>
            </a:r>
            <a:r>
              <a:rPr lang="en-US" sz="1200" i="0" kern="1200" dirty="0" err="1">
                <a:solidFill>
                  <a:schemeClr val="tx1"/>
                </a:solidFill>
                <a:effectLst/>
                <a:latin typeface="Arial" pitchFamily="34" charset="0"/>
                <a:ea typeface="+mn-ea"/>
                <a:cs typeface="Arial" pitchFamily="34" charset="0"/>
              </a:rPr>
              <a:t>Mauer</a:t>
            </a:r>
            <a:r>
              <a:rPr lang="en-US" sz="1200" i="0" kern="1200" dirty="0">
                <a:solidFill>
                  <a:schemeClr val="tx1"/>
                </a:solidFill>
                <a:effectLst/>
                <a:latin typeface="Arial" pitchFamily="34" charset="0"/>
                <a:ea typeface="+mn-ea"/>
                <a:cs typeface="Arial" pitchFamily="34" charset="0"/>
              </a:rPr>
              <a:t>) was a barrier constructed by the German Democratic Republic (GDR, East Germany) starting on 13 August 1961, that completely cut off (by land) West Berlin from surrounding East Germany and from East Berlin.</a:t>
            </a:r>
            <a:r>
              <a:rPr lang="en-US" sz="1200" i="0" kern="1200" baseline="0" dirty="0">
                <a:solidFill>
                  <a:schemeClr val="tx1"/>
                </a:solidFill>
                <a:effectLst/>
                <a:latin typeface="Arial" pitchFamily="34" charset="0"/>
                <a:ea typeface="+mn-ea"/>
                <a:cs typeface="Arial" pitchFamily="34" charset="0"/>
              </a:rPr>
              <a:t> </a:t>
            </a:r>
            <a:r>
              <a:rPr lang="en-US" sz="1200" i="0" kern="1200" dirty="0">
                <a:solidFill>
                  <a:schemeClr val="tx1"/>
                </a:solidFill>
                <a:effectLst/>
                <a:latin typeface="Arial" pitchFamily="34" charset="0"/>
                <a:ea typeface="+mn-ea"/>
                <a:cs typeface="Arial" pitchFamily="34" charset="0"/>
              </a:rPr>
              <a:t>The Berlin Wall was officially referred to as the "Anti-Fascist Protection Rampart" (German: </a:t>
            </a:r>
            <a:r>
              <a:rPr lang="en-US" sz="1200" i="0" kern="1200" dirty="0" err="1">
                <a:solidFill>
                  <a:schemeClr val="tx1"/>
                </a:solidFill>
                <a:effectLst/>
                <a:latin typeface="Arial" pitchFamily="34" charset="0"/>
                <a:ea typeface="+mn-ea"/>
                <a:cs typeface="Arial" pitchFamily="34" charset="0"/>
              </a:rPr>
              <a:t>Antifaschistischer</a:t>
            </a:r>
            <a:r>
              <a:rPr lang="en-US" sz="1200" i="0" kern="1200" dirty="0">
                <a:solidFill>
                  <a:schemeClr val="tx1"/>
                </a:solidFill>
                <a:effectLst/>
                <a:latin typeface="Arial" pitchFamily="34" charset="0"/>
                <a:ea typeface="+mn-ea"/>
                <a:cs typeface="Arial" pitchFamily="34" charset="0"/>
              </a:rPr>
              <a:t> </a:t>
            </a:r>
            <a:r>
              <a:rPr lang="en-US" sz="1200" i="0" kern="1200" dirty="0" err="1">
                <a:solidFill>
                  <a:schemeClr val="tx1"/>
                </a:solidFill>
                <a:effectLst/>
                <a:latin typeface="Arial" pitchFamily="34" charset="0"/>
                <a:ea typeface="+mn-ea"/>
                <a:cs typeface="Arial" pitchFamily="34" charset="0"/>
              </a:rPr>
              <a:t>Schutzwall</a:t>
            </a:r>
            <a:r>
              <a:rPr lang="en-US" sz="1200" i="0" kern="1200" dirty="0">
                <a:solidFill>
                  <a:schemeClr val="tx1"/>
                </a:solidFill>
                <a:effectLst/>
                <a:latin typeface="Arial" pitchFamily="34" charset="0"/>
                <a:ea typeface="+mn-ea"/>
                <a:cs typeface="Arial" pitchFamily="34" charset="0"/>
              </a:rPr>
              <a:t>) by GDR authorities.</a:t>
            </a:r>
            <a:r>
              <a:rPr lang="en-US" sz="1200" i="0" kern="1200" baseline="0" dirty="0">
                <a:solidFill>
                  <a:schemeClr val="tx1"/>
                </a:solidFill>
                <a:effectLst/>
                <a:latin typeface="Arial" pitchFamily="34" charset="0"/>
                <a:ea typeface="+mn-ea"/>
                <a:cs typeface="Arial" pitchFamily="34" charset="0"/>
              </a:rPr>
              <a:t> </a:t>
            </a:r>
            <a:r>
              <a:rPr lang="en-US" sz="1200" i="0" kern="1200" dirty="0">
                <a:solidFill>
                  <a:schemeClr val="tx1"/>
                </a:solidFill>
                <a:effectLst/>
                <a:latin typeface="Arial" pitchFamily="34" charset="0"/>
                <a:ea typeface="+mn-ea"/>
                <a:cs typeface="Arial" pitchFamily="34" charset="0"/>
              </a:rPr>
              <a:t> Between 1961 and 1989, the wall prevented almost </a:t>
            </a:r>
            <a:r>
              <a:rPr lang="en-US" sz="1200" i="0" kern="1200" baseline="0" dirty="0">
                <a:solidFill>
                  <a:schemeClr val="tx1"/>
                </a:solidFill>
                <a:effectLst/>
                <a:latin typeface="Arial" pitchFamily="34" charset="0"/>
                <a:ea typeface="+mn-ea"/>
                <a:cs typeface="Arial" pitchFamily="34" charset="0"/>
              </a:rPr>
              <a:t> </a:t>
            </a:r>
            <a:r>
              <a:rPr lang="en-US" sz="1200" i="0" kern="1200" dirty="0">
                <a:solidFill>
                  <a:schemeClr val="tx1"/>
                </a:solidFill>
                <a:effectLst/>
                <a:latin typeface="Arial" pitchFamily="34" charset="0"/>
                <a:ea typeface="+mn-ea"/>
                <a:cs typeface="Arial" pitchFamily="34" charset="0"/>
              </a:rPr>
              <a:t>5,000 people who attempted to escape over the wall, with an estimated death toll of over 600.</a:t>
            </a:r>
          </a:p>
          <a:p>
            <a:endParaRPr lang="en-US" sz="1200" i="0" kern="1200" dirty="0">
              <a:solidFill>
                <a:schemeClr val="tx1"/>
              </a:solidFill>
              <a:effectLst/>
              <a:latin typeface="Arial" pitchFamily="34" charset="0"/>
              <a:ea typeface="+mn-ea"/>
              <a:cs typeface="Arial" pitchFamily="34" charset="0"/>
            </a:endParaRPr>
          </a:p>
          <a:p>
            <a:r>
              <a:rPr lang="en-US" sz="1200" i="0" kern="1200" dirty="0">
                <a:solidFill>
                  <a:schemeClr val="tx1"/>
                </a:solidFill>
                <a:effectLst/>
                <a:latin typeface="Arial" pitchFamily="34" charset="0"/>
                <a:ea typeface="+mn-ea"/>
                <a:cs typeface="Arial" pitchFamily="34" charset="0"/>
              </a:rPr>
              <a:t>In 1989, a series of radical political changes occurred in the Eastern Bloc, associated with the liberalization of the Eastern Bloc's authoritarian systems and the erosion of political power in the pro-Soviet governments in nearby Poland and Hungary. </a:t>
            </a:r>
          </a:p>
          <a:p>
            <a:endParaRPr lang="en-US" dirty="0"/>
          </a:p>
          <a:p>
            <a:r>
              <a:rPr lang="en-US" sz="1200" i="0" kern="1200" dirty="0">
                <a:solidFill>
                  <a:schemeClr val="tx1"/>
                </a:solidFill>
                <a:effectLst/>
                <a:latin typeface="Arial" pitchFamily="34" charset="0"/>
                <a:ea typeface="+mn-ea"/>
                <a:cs typeface="Arial" pitchFamily="34" charset="0"/>
              </a:rPr>
              <a:t>The physical Wall itself was primarily destroyed in 1990. The fall of the Berlin Wall paved the way for German reunification, which was formally concluded on 3 October 1990.</a:t>
            </a:r>
          </a:p>
        </p:txBody>
      </p:sp>
      <p:sp>
        <p:nvSpPr>
          <p:cNvPr id="4" name="Slide Number Placeholder 3"/>
          <p:cNvSpPr>
            <a:spLocks noGrp="1"/>
          </p:cNvSpPr>
          <p:nvPr>
            <p:ph type="sldNum" sz="quarter" idx="10"/>
          </p:nvPr>
        </p:nvSpPr>
        <p:spPr/>
        <p:txBody>
          <a:bodyPr/>
          <a:lstStyle/>
          <a:p>
            <a:fld id="{ED5C5D9B-4371-4207-A047-47D50FF9949B}"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76070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a:t>
            </a:r>
            <a:r>
              <a:rPr lang="en-US" baseline="0" dirty="0"/>
              <a:t> number of free countries has generally been decreasing slightly in recent years, I believe there is a high correlation between free political systems and free markets.  IT is difficult for a market to perform well over time if it is hampered by an autocratic political system. But like everything else, there are exceptions.  Almost half the world’s population now lives in a democracy.  From 11 democracies in 1941 to 31 democracies before Berlin Wall fell to more than 72 now.</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65</a:t>
            </a:fld>
            <a:endParaRPr lang="en-US"/>
          </a:p>
        </p:txBody>
      </p:sp>
    </p:spTree>
    <p:extLst>
      <p:ext uri="{BB962C8B-B14F-4D97-AF65-F5344CB8AC3E}">
        <p14:creationId xmlns:p14="http://schemas.microsoft.com/office/powerpoint/2010/main" val="15370258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a:t>
            </a:r>
            <a:r>
              <a:rPr lang="en-US" baseline="0" dirty="0"/>
              <a:t> the many valid criticisms of global capitalisms, one important and often overlooked change it has wrought is helping cut the percentage (and number) of people living in absolute poverty, defied as less than $1.90 per day from 35% to 8.4% from 1990 – 2022 (though COVID was definitely a setback). </a:t>
            </a:r>
            <a:r>
              <a:rPr lang="en-US" sz="1200" b="0" i="0" kern="1200" baseline="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here are broader reasons for hope, including astonishing progress against global poverty — more than 100 million children’s lives saved since 1990. Every day, another 300,000 people worldwide get their first access to electricity, and 285,000 to clean water. Global poverty is a huge opportunity, for we now have a much better understanding of how to defeat it: resolve conflicts, invest in girls’ education, empower women, fight malnutrition, support family planning, and so on.</a:t>
            </a:r>
          </a:p>
          <a:p>
            <a:br>
              <a:rPr lang="en-US" dirty="0"/>
            </a:br>
            <a:r>
              <a:rPr lang="en-US" sz="1200" b="0" i="0" kern="1200" dirty="0">
                <a:solidFill>
                  <a:schemeClr val="tx1"/>
                </a:solidFill>
                <a:effectLst/>
                <a:latin typeface="+mn-lt"/>
                <a:ea typeface="+mn-ea"/>
                <a:cs typeface="+mn-cs"/>
              </a:rPr>
              <a:t>For the first time in human history, less than 10 percent of the world’s population is living in extreme poverty, and we probably could virtually eliminate it over the next 15 years if it were a top global priority. </a:t>
            </a:r>
            <a:endParaRPr lang="en-US" dirty="0"/>
          </a:p>
        </p:txBody>
      </p:sp>
      <p:sp>
        <p:nvSpPr>
          <p:cNvPr id="4" name="Slide Number Placeholder 3"/>
          <p:cNvSpPr>
            <a:spLocks noGrp="1"/>
          </p:cNvSpPr>
          <p:nvPr>
            <p:ph type="sldNum" sz="quarter" idx="10"/>
          </p:nvPr>
        </p:nvSpPr>
        <p:spPr/>
        <p:txBody>
          <a:bodyPr/>
          <a:lstStyle/>
          <a:p>
            <a:fld id="{2F9F1155-5244-A442-AFEC-0BEDCB244CBC}" type="slidenum">
              <a:rPr lang="en-US" smtClean="0"/>
              <a:t>66</a:t>
            </a:fld>
            <a:endParaRPr lang="en-US"/>
          </a:p>
        </p:txBody>
      </p:sp>
    </p:spTree>
    <p:extLst>
      <p:ext uri="{BB962C8B-B14F-4D97-AF65-F5344CB8AC3E}">
        <p14:creationId xmlns:p14="http://schemas.microsoft.com/office/powerpoint/2010/main" val="27188103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Korean Peninsula at night.  Guess which part is</a:t>
            </a:r>
            <a:r>
              <a:rPr lang="en-US" baseline="0" dirty="0"/>
              <a:t> North Korea?</a:t>
            </a:r>
          </a:p>
          <a:p>
            <a:endParaRPr lang="en-US" baseline="0" dirty="0"/>
          </a:p>
          <a:p>
            <a:r>
              <a:rPr lang="en-US" baseline="0" dirty="0"/>
              <a:t>Let’s look at the two Koreas as a case study of capitalism vs. communism</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67</a:t>
            </a:fld>
            <a:endParaRPr lang="en-US"/>
          </a:p>
        </p:txBody>
      </p:sp>
    </p:spTree>
    <p:extLst>
      <p:ext uri="{BB962C8B-B14F-4D97-AF65-F5344CB8AC3E}">
        <p14:creationId xmlns:p14="http://schemas.microsoft.com/office/powerpoint/2010/main" val="17154280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South and North Korea GDP per capita has varied through</a:t>
            </a:r>
            <a:r>
              <a:rPr lang="en-US" baseline="0" dirty="0"/>
              <a:t> 2020 ( the numbers for North Korea are a very rough estimate for 2016 from the CIA, since it is very hard to get accurate info out of the “hermit kingdom”)  </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68</a:t>
            </a:fld>
            <a:endParaRPr lang="en-US"/>
          </a:p>
        </p:txBody>
      </p:sp>
    </p:spTree>
    <p:extLst>
      <p:ext uri="{BB962C8B-B14F-4D97-AF65-F5344CB8AC3E}">
        <p14:creationId xmlns:p14="http://schemas.microsoft.com/office/powerpoint/2010/main" val="541857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Arial" pitchFamily="34" charset="0"/>
              </a:rPr>
              <a:t>In 2020 the</a:t>
            </a:r>
            <a:r>
              <a:rPr lang="en-US" sz="1200" kern="1200" baseline="0" dirty="0">
                <a:solidFill>
                  <a:schemeClr val="tx1"/>
                </a:solidFill>
                <a:effectLst/>
                <a:latin typeface="Arial" pitchFamily="34" charset="0"/>
                <a:ea typeface="+mn-ea"/>
                <a:cs typeface="Arial" pitchFamily="34" charset="0"/>
              </a:rPr>
              <a:t> key statistic is l</a:t>
            </a:r>
            <a:r>
              <a:rPr lang="en-US" sz="1200" kern="1200" dirty="0">
                <a:solidFill>
                  <a:schemeClr val="tx1"/>
                </a:solidFill>
                <a:effectLst/>
                <a:latin typeface="Arial" pitchFamily="34" charset="0"/>
                <a:ea typeface="+mn-ea"/>
                <a:cs typeface="Arial" pitchFamily="34" charset="0"/>
              </a:rPr>
              <a:t>ife expectancy at birth (total population) -- 70in N. Korea vs. 82 in S. Korea</a:t>
            </a:r>
          </a:p>
          <a:p>
            <a:endParaRPr lang="en-US" sz="1200" kern="1200" dirty="0">
              <a:solidFill>
                <a:schemeClr val="tx1"/>
              </a:solidFill>
              <a:effectLst/>
              <a:latin typeface="Arial" pitchFamily="34" charset="0"/>
              <a:ea typeface="+mn-ea"/>
              <a:cs typeface="Arial" pitchFamily="34" charset="0"/>
            </a:endParaRPr>
          </a:p>
          <a:p>
            <a:r>
              <a:rPr lang="en-US" sz="1200" kern="1200" dirty="0">
                <a:solidFill>
                  <a:schemeClr val="tx1"/>
                </a:solidFill>
                <a:effectLst/>
                <a:latin typeface="Arial" pitchFamily="34" charset="0"/>
                <a:ea typeface="+mn-ea"/>
                <a:cs typeface="Arial" pitchFamily="34" charset="0"/>
              </a:rPr>
              <a:t>Read slide.</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69</a:t>
            </a:fld>
            <a:endParaRPr lang="en-US"/>
          </a:p>
        </p:txBody>
      </p:sp>
    </p:spTree>
    <p:extLst>
      <p:ext uri="{BB962C8B-B14F-4D97-AF65-F5344CB8AC3E}">
        <p14:creationId xmlns:p14="http://schemas.microsoft.com/office/powerpoint/2010/main" val="42023738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latin typeface="Arial" charset="0"/>
              </a:rPr>
              <a:t>While </a:t>
            </a:r>
            <a:r>
              <a:rPr lang="en-US" sz="1200" kern="1200" dirty="0">
                <a:solidFill>
                  <a:schemeClr val="tx1"/>
                </a:solidFill>
                <a:effectLst/>
                <a:latin typeface="+mn-lt"/>
                <a:ea typeface="+mn-ea"/>
                <a:cs typeface="+mn-cs"/>
              </a:rPr>
              <a:t>the US outperformed the majority of countries comprising developed and emerging markets,</a:t>
            </a:r>
            <a:r>
              <a:rPr lang="en-US" dirty="0">
                <a:latin typeface="Arial" charset="0"/>
              </a:rPr>
              <a:t> the long-term picture still points to a need for international diversification, </a:t>
            </a:r>
          </a:p>
          <a:p>
            <a:pPr eaLnBrk="1" hangingPunct="1">
              <a:spcBef>
                <a:spcPct val="0"/>
              </a:spcBef>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Nobody knows what the future will bring. But if you own a lot of companies around the world you can worry less if any one company or even one country experiences losses. Nor do you need to be as concerned about picking countries that might outperform.</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F9F1155-5244-A442-AFEC-0BEDCB244CBC}" type="slidenum">
              <a:rPr lang="en-US" smtClean="0"/>
              <a:t>70</a:t>
            </a:fld>
            <a:endParaRPr lang="en-US"/>
          </a:p>
        </p:txBody>
      </p:sp>
    </p:spTree>
    <p:extLst>
      <p:ext uri="{BB962C8B-B14F-4D97-AF65-F5344CB8AC3E}">
        <p14:creationId xmlns:p14="http://schemas.microsoft.com/office/powerpoint/2010/main" val="64951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country</a:t>
            </a:r>
            <a:r>
              <a:rPr lang="en-US" baseline="0" dirty="0"/>
              <a:t> best know for gold and diamonds</a:t>
            </a:r>
            <a:endParaRPr lang="en-US" dirty="0"/>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8</a:t>
            </a:fld>
            <a:endParaRPr lang="en-US"/>
          </a:p>
        </p:txBody>
      </p:sp>
    </p:spTree>
    <p:extLst>
      <p:ext uri="{BB962C8B-B14F-4D97-AF65-F5344CB8AC3E}">
        <p14:creationId xmlns:p14="http://schemas.microsoft.com/office/powerpoint/2010/main" val="7765793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latin typeface="Arial" charset="0"/>
              </a:rPr>
              <a:t>While </a:t>
            </a:r>
            <a:r>
              <a:rPr lang="en-US" sz="1200" kern="1200" dirty="0">
                <a:solidFill>
                  <a:schemeClr val="tx1"/>
                </a:solidFill>
                <a:effectLst/>
                <a:latin typeface="+mn-lt"/>
                <a:ea typeface="+mn-ea"/>
                <a:cs typeface="+mn-cs"/>
              </a:rPr>
              <a:t>the US outperformed the majority of countries comprising developed and emerging markets during 2019,</a:t>
            </a:r>
            <a:r>
              <a:rPr lang="en-US" dirty="0">
                <a:latin typeface="Arial" charset="0"/>
              </a:rPr>
              <a:t> the long-term picture still points to a need for international diversification, with the U.S. coming in 2ndout of 46 countries in terms of 10-year stock market returns. </a:t>
            </a:r>
          </a:p>
          <a:p>
            <a:pPr eaLnBrk="1" hangingPunct="1">
              <a:spcBef>
                <a:spcPct val="0"/>
              </a:spcBef>
            </a:pPr>
            <a:endParaRPr lang="en-US" dirty="0">
              <a:latin typeface="Arial"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Nobody knows what the future will bring. But if you own a lot of companies around the world you can worry less if any one company or even one country experiences losses. Nor do you need to be as concerned about picking countries that might outperform.</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F9F1155-5244-A442-AFEC-0BEDCB244CBC}" type="slidenum">
              <a:rPr lang="en-US" smtClean="0"/>
              <a:t>71</a:t>
            </a:fld>
            <a:endParaRPr lang="en-US"/>
          </a:p>
        </p:txBody>
      </p:sp>
    </p:spTree>
    <p:extLst>
      <p:ext uri="{BB962C8B-B14F-4D97-AF65-F5344CB8AC3E}">
        <p14:creationId xmlns:p14="http://schemas.microsoft.com/office/powerpoint/2010/main" val="36318107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dirty="0">
                <a:latin typeface="Arial" pitchFamily="34" charset="0"/>
                <a:cs typeface="Arial" pitchFamily="34" charset="0"/>
              </a:rPr>
              <a:t>When Joseph Schumpeter made his famous prediction in Capitalism, Socialism and Democracy that capitalism was doomed to fail and socialism was destined to rise, it was a time (1942) in which a plurality, if not a majority, of the world's people were living under totalitarian or communist governments. Schumpeter asked, "Can capitalism survive?" and answered, simply, "No." </a:t>
            </a:r>
          </a:p>
          <a:p>
            <a:endParaRPr lang="en-US" sz="1200" dirty="0">
              <a:latin typeface="Arial" pitchFamily="34" charset="0"/>
              <a:cs typeface="Arial" pitchFamily="34" charset="0"/>
            </a:endParaRPr>
          </a:p>
          <a:p>
            <a:r>
              <a:rPr lang="en-US" sz="1200" dirty="0">
                <a:latin typeface="Arial" pitchFamily="34" charset="0"/>
                <a:cs typeface="Arial" pitchFamily="34" charset="0"/>
              </a:rPr>
              <a:t>Schumpeter claimed that he had set himself three goals in life: to be the greatest economist in the world, to be the best horseman in all of Austria and the greatest lover in all of Vienna. He said he had reached two of his goals, but he never said which two</a:t>
            </a:r>
            <a:r>
              <a:rPr lang="en-US" dirty="0"/>
              <a:t>.</a:t>
            </a:r>
          </a:p>
          <a:p>
            <a:endParaRPr lang="en-US" sz="1200" dirty="0">
              <a:latin typeface="Arial" pitchFamily="34" charset="0"/>
              <a:cs typeface="Arial" pitchFamily="34" charset="0"/>
            </a:endParaRPr>
          </a:p>
          <a:p>
            <a:r>
              <a:rPr lang="en-US" sz="1200" dirty="0">
                <a:latin typeface="Arial" pitchFamily="34" charset="0"/>
                <a:cs typeface="Arial" pitchFamily="34" charset="0"/>
              </a:rPr>
              <a:t>Schumpeter's theory is that the success of capitalism will lead to a form of corporatism and a fostering of values hostile to capitalism, especially among intellectuals. The intellectual and social climate needed to allow entrepreneurship to thrive will not exist in advanced capitalism; it will be replaced by socialism in some form. There will not be a revolution, but merely a trend in parliaments to elect social democratic parties of one stripe or another. He argued that capitalism's collapse from within will come about as democratic majorities vote for restrictions upon entrepreneurship that will burden and destroy the capitalist structure, but also emphasizes non-political, evolutionary processes in society where "liberal capitalism" was evolving into democratic socialism.</a:t>
            </a:r>
          </a:p>
          <a:p>
            <a:endParaRPr lang="en-US" sz="1200" dirty="0">
              <a:latin typeface="Arial" pitchFamily="34" charset="0"/>
              <a:cs typeface="Arial" pitchFamily="34" charset="0"/>
            </a:endParaRPr>
          </a:p>
          <a:p>
            <a:r>
              <a:rPr lang="en-US" sz="1200" dirty="0">
                <a:latin typeface="Arial" pitchFamily="34" charset="0"/>
                <a:cs typeface="Arial" pitchFamily="34" charset="0"/>
              </a:rPr>
              <a:t>The research of entrepreneurship owes much to his contributions. Schumpeter argued that the innovation and technological change of a nation come from the entrepreneurs, or wild spirits. He coined the word </a:t>
            </a:r>
            <a:r>
              <a:rPr lang="en-US" sz="1200" dirty="0" err="1">
                <a:latin typeface="Arial" pitchFamily="34" charset="0"/>
                <a:cs typeface="Arial" pitchFamily="34" charset="0"/>
              </a:rPr>
              <a:t>Unternehmergeist</a:t>
            </a:r>
            <a:r>
              <a:rPr lang="en-US" sz="1200" dirty="0">
                <a:latin typeface="Arial" pitchFamily="34" charset="0"/>
                <a:cs typeface="Arial" pitchFamily="34" charset="0"/>
              </a:rPr>
              <a:t>, </a:t>
            </a:r>
          </a:p>
          <a:p>
            <a:endParaRPr lang="en-US" dirty="0"/>
          </a:p>
          <a:p>
            <a:r>
              <a:rPr lang="en-US" sz="1200" dirty="0">
                <a:latin typeface="Arial" pitchFamily="34" charset="0"/>
                <a:cs typeface="Arial" pitchFamily="34" charset="0"/>
              </a:rPr>
              <a:t>Schumpeter identified innovation as the critical dimension of economic change. He argued that economic change revolves around innovation, entrepreneurial activities, and market power. </a:t>
            </a:r>
            <a:endParaRPr lang="en-US" sz="1200" dirty="0">
              <a:solidFill>
                <a:srgbClr val="FFFFFF"/>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D5C5D9B-4371-4207-A047-47D50FF9949B}"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41619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ED5C5D9B-4371-4207-A047-47D50FF9949B}" type="slidenum">
              <a:rPr lang="en-US" smtClean="0"/>
              <a:pPr/>
              <a:t>74</a:t>
            </a:fld>
            <a:endParaRPr lang="en-US"/>
          </a:p>
        </p:txBody>
      </p:sp>
    </p:spTree>
    <p:extLst>
      <p:ext uri="{BB962C8B-B14F-4D97-AF65-F5344CB8AC3E}">
        <p14:creationId xmlns:p14="http://schemas.microsoft.com/office/powerpoint/2010/main" val="32496212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look at turmoil and creative destruction via cars.</a:t>
            </a:r>
          </a:p>
          <a:p>
            <a:endParaRPr lang="en-US" dirty="0"/>
          </a:p>
          <a:p>
            <a:r>
              <a:rPr lang="en-US" dirty="0"/>
              <a:t>The Benz </a:t>
            </a:r>
            <a:r>
              <a:rPr lang="en-US" dirty="0" err="1"/>
              <a:t>Motorwagen</a:t>
            </a:r>
            <a:r>
              <a:rPr lang="en-US" baseline="0" dirty="0"/>
              <a:t> </a:t>
            </a:r>
            <a:r>
              <a:rPr lang="en-US" dirty="0"/>
              <a:t>was the first automobile entirely designed as such to generate its own power, not simply a motorized-stage coach or horse carriage, which is why Karl Benz was granted his patent and is regarded as its inventor.</a:t>
            </a:r>
          </a:p>
          <a:p>
            <a:r>
              <a:rPr lang="en-US" dirty="0"/>
              <a:t>The first  </a:t>
            </a:r>
            <a:r>
              <a:rPr lang="en-US" dirty="0" err="1"/>
              <a:t>Motorwagen</a:t>
            </a:r>
            <a:r>
              <a:rPr lang="en-US" dirty="0"/>
              <a:t> was built in 1886</a:t>
            </a:r>
          </a:p>
          <a:p>
            <a:endParaRPr lang="en-US" dirty="0"/>
          </a:p>
          <a:p>
            <a:r>
              <a:rPr lang="en-US" dirty="0"/>
              <a:t>Benz's Model 3 made its wide-scale debut to the world in the 1889 World's Fair in Paris; about twenty-five </a:t>
            </a:r>
            <a:r>
              <a:rPr lang="en-US" dirty="0" err="1"/>
              <a:t>Motorwagens</a:t>
            </a:r>
            <a:r>
              <a:rPr lang="en-US" dirty="0"/>
              <a:t> were built between 1886 and 1893.</a:t>
            </a:r>
          </a:p>
        </p:txBody>
      </p:sp>
      <p:sp>
        <p:nvSpPr>
          <p:cNvPr id="4" name="Slide Number Placeholder 3"/>
          <p:cNvSpPr>
            <a:spLocks noGrp="1"/>
          </p:cNvSpPr>
          <p:nvPr>
            <p:ph type="sldNum" sz="quarter" idx="10"/>
          </p:nvPr>
        </p:nvSpPr>
        <p:spPr/>
        <p:txBody>
          <a:bodyPr/>
          <a:lstStyle/>
          <a:p>
            <a:fld id="{ED5C5D9B-4371-4207-A047-47D50FF9949B}"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8439692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Ford Motor Company was started in 1903. The Model T production system, the epitome of Fordism, is famous for representing the rigidity of early mass production systems that were wildly successful at achieving efficiency but that could accommodate changes in product design only with great difficulty and resistance. </a:t>
            </a:r>
          </a:p>
          <a:p>
            <a:endParaRPr lang="en-US" dirty="0"/>
          </a:p>
          <a:p>
            <a:r>
              <a:rPr lang="en-US" dirty="0"/>
              <a:t>The standard 4-seat open </a:t>
            </a:r>
            <a:r>
              <a:rPr lang="en-US" dirty="0" err="1"/>
              <a:t>tourer</a:t>
            </a:r>
            <a:r>
              <a:rPr lang="en-US" dirty="0"/>
              <a:t> of 1909 cost $850</a:t>
            </a:r>
            <a:r>
              <a:rPr lang="en-US" sz="1200" b="0" i="0" kern="1200" dirty="0">
                <a:solidFill>
                  <a:schemeClr val="tx1"/>
                </a:solidFill>
                <a:effectLst/>
                <a:latin typeface="Arial" pitchFamily="34" charset="0"/>
                <a:ea typeface="+mn-ea"/>
                <a:cs typeface="Arial" pitchFamily="34" charset="0"/>
              </a:rPr>
              <a:t> ($21,080 today)</a:t>
            </a:r>
            <a:r>
              <a:rPr lang="en-US" dirty="0"/>
              <a:t> ;</a:t>
            </a:r>
            <a:r>
              <a:rPr lang="en-US" baseline="0" dirty="0"/>
              <a:t> </a:t>
            </a:r>
            <a:r>
              <a:rPr lang="en-US" dirty="0"/>
              <a:t>in 1913, the price dropped to $550 and $440 in 1915. In 1914, an assembly line worker could buy a Model T with four months' pay.</a:t>
            </a:r>
          </a:p>
          <a:p>
            <a:endParaRPr lang="en-US" dirty="0"/>
          </a:p>
          <a:p>
            <a:r>
              <a:rPr lang="en-US" dirty="0"/>
              <a:t>By the 1920s, the price had fallen to $260 because of increasing efficiencies of assembly line technique and volume </a:t>
            </a:r>
            <a:r>
              <a:rPr lang="en-US" sz="1200" b="0" i="0" kern="1200" dirty="0">
                <a:solidFill>
                  <a:schemeClr val="tx1"/>
                </a:solidFill>
                <a:effectLst/>
                <a:latin typeface="Arial" pitchFamily="34" charset="0"/>
                <a:ea typeface="+mn-ea"/>
                <a:cs typeface="Arial" pitchFamily="34" charset="0"/>
              </a:rPr>
              <a:t>(about $7000  today)</a:t>
            </a:r>
            <a:r>
              <a:rPr lang="en-US" dirty="0"/>
              <a:t> .</a:t>
            </a:r>
          </a:p>
        </p:txBody>
      </p:sp>
      <p:sp>
        <p:nvSpPr>
          <p:cNvPr id="4" name="Slide Number Placeholder 3"/>
          <p:cNvSpPr>
            <a:spLocks noGrp="1"/>
          </p:cNvSpPr>
          <p:nvPr>
            <p:ph type="sldNum" sz="quarter" idx="10"/>
          </p:nvPr>
        </p:nvSpPr>
        <p:spPr/>
        <p:txBody>
          <a:bodyPr/>
          <a:lstStyle/>
          <a:p>
            <a:fld id="{ED5C5D9B-4371-4207-A047-47D50FF9949B}" type="slidenum">
              <a:rPr lang="en-US" smtClean="0"/>
              <a:pPr/>
              <a:t>76</a:t>
            </a:fld>
            <a:endParaRPr lang="en-US"/>
          </a:p>
        </p:txBody>
      </p:sp>
    </p:spTree>
    <p:extLst>
      <p:ext uri="{BB962C8B-B14F-4D97-AF65-F5344CB8AC3E}">
        <p14:creationId xmlns:p14="http://schemas.microsoft.com/office/powerpoint/2010/main" val="4220511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itchFamily="34" charset="0"/>
                <a:ea typeface="+mn-ea"/>
                <a:cs typeface="Arial" pitchFamily="34" charset="0"/>
              </a:rPr>
              <a:t>Ford's cars came off the line in three minute intervals. </a:t>
            </a:r>
            <a:endParaRPr lang="en-US" dirty="0"/>
          </a:p>
          <a:p>
            <a:endParaRPr lang="en-US" dirty="0"/>
          </a:p>
          <a:p>
            <a:r>
              <a:rPr lang="en-US" dirty="0"/>
              <a:t>Ford astonished the world in 1914 by offering a $5 per day wage ($110 today), which more than doubled the rate of most of his workers. The move proved extremely profitable; instead of constant turnover of employees, the best mechanics in Detroit flocked to Ford, bringing their human capital and expertise, raising productivity, and lowering training costs.  H</a:t>
            </a:r>
            <a:r>
              <a:rPr lang="en-US" baseline="0" dirty="0"/>
              <a:t>e wanted the best person for the job.  Wall Street didn’t approve of these “liberal” policies.</a:t>
            </a:r>
            <a:endParaRPr lang="en-US" dirty="0"/>
          </a:p>
          <a:p>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77</a:t>
            </a:fld>
            <a:endParaRPr lang="en-US"/>
          </a:p>
        </p:txBody>
      </p:sp>
    </p:spTree>
    <p:extLst>
      <p:ext uri="{BB962C8B-B14F-4D97-AF65-F5344CB8AC3E}">
        <p14:creationId xmlns:p14="http://schemas.microsoft.com/office/powerpoint/2010/main" val="33491095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soon Detroit was booing.</a:t>
            </a:r>
            <a:r>
              <a:rPr lang="en-US" baseline="0" dirty="0"/>
              <a:t> </a:t>
            </a:r>
            <a:r>
              <a:rPr lang="en-US" sz="1200" b="0" i="0" kern="1200" dirty="0">
                <a:solidFill>
                  <a:schemeClr val="tx1"/>
                </a:solidFill>
                <a:effectLst/>
                <a:latin typeface="Arial" pitchFamily="34" charset="0"/>
                <a:ea typeface="+mn-ea"/>
                <a:cs typeface="Arial" pitchFamily="34" charset="0"/>
              </a:rPr>
              <a:t>The number of U.S. carmakers peaked at 272 in 1909, including major manufacturers in New England and Ohio. During the 1910s, however, the Detroit brands pulled away. In 1915, 13 out of the country’s 15 most popular car brands were in Detroit. Motor City executives, particularly Ford, invested heavily in research and development, distancing their products from the out-of-towners.  Then things started to change…</a:t>
            </a:r>
          </a:p>
          <a:p>
            <a:endParaRPr lang="en-US" sz="1200" b="0" i="0" kern="1200" dirty="0">
              <a:solidFill>
                <a:schemeClr val="tx1"/>
              </a:solidFill>
              <a:effectLst/>
              <a:latin typeface="Arial" pitchFamily="34" charset="0"/>
              <a:ea typeface="+mn-ea"/>
              <a:cs typeface="Arial" pitchFamily="34" charset="0"/>
            </a:endParaRPr>
          </a:p>
          <a:p>
            <a:r>
              <a:rPr lang="en-US" dirty="0">
                <a:hlinkClick r:id="rId3"/>
              </a:rPr>
              <a:t>http://www.slate.com/articles/news_and_politics/explainer/2012/02/why_are_all_the_big_american_car_companies_based_in_michigan_.html</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78</a:t>
            </a:fld>
            <a:endParaRPr lang="en-US"/>
          </a:p>
        </p:txBody>
      </p:sp>
    </p:spTree>
    <p:extLst>
      <p:ext uri="{BB962C8B-B14F-4D97-AF65-F5344CB8AC3E}">
        <p14:creationId xmlns:p14="http://schemas.microsoft.com/office/powerpoint/2010/main" val="37107967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Packard Avenue --</a:t>
            </a:r>
            <a:r>
              <a:rPr lang="en-US" baseline="0" dirty="0"/>
              <a:t> </a:t>
            </a:r>
            <a:r>
              <a:rPr lang="en-US" dirty="0"/>
              <a:t>part of the Packard Auto Plant, built in 1903</a:t>
            </a:r>
          </a:p>
        </p:txBody>
      </p:sp>
      <p:sp>
        <p:nvSpPr>
          <p:cNvPr id="4" name="Slide Number Placeholder 3"/>
          <p:cNvSpPr>
            <a:spLocks noGrp="1"/>
          </p:cNvSpPr>
          <p:nvPr>
            <p:ph type="sldNum" sz="quarter" idx="10"/>
          </p:nvPr>
        </p:nvSpPr>
        <p:spPr/>
        <p:txBody>
          <a:bodyPr/>
          <a:lstStyle/>
          <a:p>
            <a:fld id="{ED5C5D9B-4371-4207-A047-47D50FF9949B}" type="slidenum">
              <a:rPr lang="en-US" smtClean="0"/>
              <a:pPr/>
              <a:t>79</a:t>
            </a:fld>
            <a:endParaRPr lang="en-US"/>
          </a:p>
        </p:txBody>
      </p:sp>
    </p:spTree>
    <p:extLst>
      <p:ext uri="{BB962C8B-B14F-4D97-AF65-F5344CB8AC3E}">
        <p14:creationId xmlns:p14="http://schemas.microsoft.com/office/powerpoint/2010/main" val="3824602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 closed in 1958, but was occupied by other firms until the late 1990s.</a:t>
            </a:r>
          </a:p>
        </p:txBody>
      </p:sp>
      <p:sp>
        <p:nvSpPr>
          <p:cNvPr id="4" name="Slide Number Placeholder 3"/>
          <p:cNvSpPr>
            <a:spLocks noGrp="1"/>
          </p:cNvSpPr>
          <p:nvPr>
            <p:ph type="sldNum" sz="quarter" idx="10"/>
          </p:nvPr>
        </p:nvSpPr>
        <p:spPr/>
        <p:txBody>
          <a:bodyPr/>
          <a:lstStyle/>
          <a:p>
            <a:fld id="{ED5C5D9B-4371-4207-A047-47D50FF9949B}" type="slidenum">
              <a:rPr lang="en-US" smtClean="0"/>
              <a:pPr/>
              <a:t>80</a:t>
            </a:fld>
            <a:endParaRPr lang="en-US"/>
          </a:p>
        </p:txBody>
      </p:sp>
    </p:spTree>
    <p:extLst>
      <p:ext uri="{BB962C8B-B14F-4D97-AF65-F5344CB8AC3E}">
        <p14:creationId xmlns:p14="http://schemas.microsoft.com/office/powerpoint/2010/main" val="12630481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Detroit</a:t>
            </a:r>
            <a:r>
              <a:rPr lang="en-US" baseline="0" dirty="0"/>
              <a:t> in 1949</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81</a:t>
            </a:fld>
            <a:endParaRPr lang="en-US"/>
          </a:p>
        </p:txBody>
      </p:sp>
    </p:spTree>
    <p:extLst>
      <p:ext uri="{BB962C8B-B14F-4D97-AF65-F5344CB8AC3E}">
        <p14:creationId xmlns:p14="http://schemas.microsoft.com/office/powerpoint/2010/main" val="2702606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what happened.  Who would have thought South Africa </a:t>
            </a:r>
            <a:r>
              <a:rPr lang="en-US" baseline="0" dirty="0"/>
              <a:t>would be #1 in local currency, growing at 7% per year on average. U.S. was #3 in Equities and #6 in Fixed Income</a:t>
            </a:r>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9</a:t>
            </a:fld>
            <a:endParaRPr lang="en-US"/>
          </a:p>
        </p:txBody>
      </p:sp>
    </p:spTree>
    <p:extLst>
      <p:ext uri="{BB962C8B-B14F-4D97-AF65-F5344CB8AC3E}">
        <p14:creationId xmlns:p14="http://schemas.microsoft.com/office/powerpoint/2010/main" val="24259697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Detroit</a:t>
            </a:r>
            <a:r>
              <a:rPr lang="en-US" baseline="0" dirty="0"/>
              <a:t> in 2003</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82</a:t>
            </a:fld>
            <a:endParaRPr lang="en-US"/>
          </a:p>
        </p:txBody>
      </p:sp>
    </p:spTree>
    <p:extLst>
      <p:ext uri="{BB962C8B-B14F-4D97-AF65-F5344CB8AC3E}">
        <p14:creationId xmlns:p14="http://schemas.microsoft.com/office/powerpoint/2010/main" val="30768711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up the road in 1947 in Menlo Park, </a:t>
            </a:r>
            <a:r>
              <a:rPr lang="en-US" sz="1200" b="0" i="0" kern="1200" dirty="0">
                <a:solidFill>
                  <a:schemeClr val="tx1"/>
                </a:solidFill>
                <a:effectLst/>
                <a:latin typeface="+mn-lt"/>
                <a:ea typeface="+mn-ea"/>
                <a:cs typeface="+mn-cs"/>
              </a:rPr>
              <a:t>Hewlett Packard (HP) </a:t>
            </a:r>
            <a:r>
              <a:rPr lang="en-US" dirty="0"/>
              <a:t> was founded in a garage. HP is </a:t>
            </a:r>
            <a:r>
              <a:rPr lang="en-US" sz="1200" b="0" i="0" kern="1200" dirty="0">
                <a:solidFill>
                  <a:schemeClr val="tx1"/>
                </a:solidFill>
                <a:effectLst/>
                <a:latin typeface="+mn-lt"/>
                <a:ea typeface="+mn-ea"/>
                <a:cs typeface="+mn-cs"/>
              </a:rPr>
              <a:t>a computer firm which would transform technology and computing and become one of the 20 largest companies in America as well as the grandfather of Silicon Valley. </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83</a:t>
            </a:fld>
            <a:endParaRPr lang="en-US"/>
          </a:p>
        </p:txBody>
      </p:sp>
    </p:spTree>
    <p:extLst>
      <p:ext uri="{BB962C8B-B14F-4D97-AF65-F5344CB8AC3E}">
        <p14:creationId xmlns:p14="http://schemas.microsoft.com/office/powerpoint/2010/main" val="7297372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1966/1965</a:t>
            </a:r>
            <a:r>
              <a:rPr lang="en-US" sz="1200" b="0" i="0" kern="1200" baseline="0" dirty="0">
                <a:solidFill>
                  <a:schemeClr val="tx1"/>
                </a:solidFill>
                <a:effectLst/>
                <a:latin typeface="+mn-lt"/>
                <a:ea typeface="+mn-ea"/>
                <a:cs typeface="+mn-cs"/>
              </a:rPr>
              <a:t> were an epochal era in American computing. A </a:t>
            </a:r>
            <a:r>
              <a:rPr lang="en-US" sz="1200" b="0" i="0" kern="1200" dirty="0">
                <a:solidFill>
                  <a:schemeClr val="tx1"/>
                </a:solidFill>
                <a:effectLst/>
                <a:latin typeface="+mn-lt"/>
                <a:ea typeface="+mn-ea"/>
                <a:cs typeface="+mn-cs"/>
              </a:rPr>
              <a:t>groundbreaking and prescient </a:t>
            </a:r>
            <a:r>
              <a:rPr lang="en-US" sz="1200" b="0" i="1" kern="1200" dirty="0">
                <a:solidFill>
                  <a:schemeClr val="tx1"/>
                </a:solidFill>
                <a:effectLst/>
                <a:latin typeface="+mn-lt"/>
                <a:ea typeface="+mn-ea"/>
                <a:cs typeface="+mn-cs"/>
              </a:rPr>
              <a:t>Time Magazine</a:t>
            </a:r>
            <a:r>
              <a:rPr lang="en-US" sz="1200" b="0" i="0" kern="1200" dirty="0">
                <a:solidFill>
                  <a:schemeClr val="tx1"/>
                </a:solidFill>
                <a:effectLst/>
                <a:latin typeface="+mn-lt"/>
                <a:ea typeface="+mn-ea"/>
                <a:cs typeface="+mn-cs"/>
              </a:rPr>
              <a:t> article was published in April of 1965 on “The Computer in Society,” which detailed all the ways computers were changing the world.</a:t>
            </a:r>
            <a:br>
              <a:rPr lang="en-US" dirty="0"/>
            </a:br>
            <a:r>
              <a:rPr lang="en-US" sz="1200" b="0" i="0" kern="1200" dirty="0">
                <a:solidFill>
                  <a:schemeClr val="tx1"/>
                </a:solidFill>
                <a:effectLst/>
                <a:latin typeface="+mn-lt"/>
                <a:ea typeface="+mn-ea"/>
                <a:cs typeface="+mn-cs"/>
              </a:rPr>
              <a:t> </a:t>
            </a:r>
            <a:br>
              <a:rPr lang="en-US" dirty="0"/>
            </a:br>
            <a:r>
              <a:rPr lang="en-US" sz="1200" b="0" i="0" kern="1200" dirty="0">
                <a:solidFill>
                  <a:schemeClr val="tx1"/>
                </a:solidFill>
                <a:effectLst/>
                <a:latin typeface="+mn-lt"/>
                <a:ea typeface="+mn-ea"/>
                <a:cs typeface="+mn-cs"/>
              </a:rPr>
              <a:t>According to the article, “As the most sophisticated and powerful of the tools devised by man, the computer has already affected whole areas of society, opening up vast new possibilities by its extraordinary feats of memory and calculation….It has given new horizons to the fields of science and medicine, changed the techniques of education and improved the efficiency of government. It has affected military strategy, increased human productivity, made many products less expensive and greatly lowered the barriers to knowledge.”</a:t>
            </a:r>
            <a:br>
              <a:rPr lang="en-US" dirty="0"/>
            </a:br>
            <a:r>
              <a:rPr lang="en-US" sz="1200" b="0" i="0" kern="1200" dirty="0">
                <a:solidFill>
                  <a:schemeClr val="tx1"/>
                </a:solidFill>
                <a:effectLst/>
                <a:latin typeface="+mn-lt"/>
                <a:ea typeface="+mn-ea"/>
                <a:cs typeface="+mn-cs"/>
              </a:rPr>
              <a:t> </a:t>
            </a:r>
            <a:br>
              <a:rPr lang="en-US" dirty="0"/>
            </a:br>
            <a:r>
              <a:rPr lang="en-US" sz="1200" b="0" i="1" kern="1200" dirty="0">
                <a:solidFill>
                  <a:schemeClr val="tx1"/>
                </a:solidFill>
                <a:effectLst/>
                <a:latin typeface="+mn-lt"/>
                <a:ea typeface="+mn-ea"/>
                <a:cs typeface="+mn-cs"/>
              </a:rPr>
              <a:t>Time</a:t>
            </a:r>
            <a:r>
              <a:rPr lang="en-US" sz="1200" b="0" i="0" kern="1200" dirty="0">
                <a:solidFill>
                  <a:schemeClr val="tx1"/>
                </a:solidFill>
                <a:effectLst/>
                <a:latin typeface="+mn-lt"/>
                <a:ea typeface="+mn-ea"/>
                <a:cs typeface="+mn-cs"/>
              </a:rPr>
              <a:t> noted that IBM was then the leading global computer company, with 74% of the U.S. computer market, “a dominance that leads some to refer to the industry as ‘IBM and the Seven Dwarfs.’ The dwarfs, small only by comparison with giant IBM: Sperry Rand, RCA, Control Data, General Electric, NCR, Burroughs, Honeywell.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But </a:t>
            </a:r>
            <a:r>
              <a:rPr lang="en-US" sz="1200" b="0" i="1" kern="1200" dirty="0">
                <a:solidFill>
                  <a:schemeClr val="tx1"/>
                </a:solidFill>
                <a:effectLst/>
                <a:latin typeface="+mn-lt"/>
                <a:ea typeface="+mn-ea"/>
                <a:cs typeface="+mn-cs"/>
              </a:rPr>
              <a:t>Time’s</a:t>
            </a:r>
            <a:r>
              <a:rPr lang="en-US" sz="1200" b="0" i="0" kern="1200" dirty="0">
                <a:solidFill>
                  <a:schemeClr val="tx1"/>
                </a:solidFill>
                <a:effectLst/>
                <a:latin typeface="+mn-lt"/>
                <a:ea typeface="+mn-ea"/>
                <a:cs typeface="+mn-cs"/>
              </a:rPr>
              <a:t> reporting was already behind the times, neglecting to mention Hewlett Packard (HP),</a:t>
            </a:r>
            <a:r>
              <a:rPr lang="en-US" sz="1200" b="0" i="0" kern="1200" baseline="0" dirty="0">
                <a:solidFill>
                  <a:schemeClr val="tx1"/>
                </a:solidFill>
                <a:effectLst/>
                <a:latin typeface="+mn-lt"/>
                <a:ea typeface="+mn-ea"/>
                <a:cs typeface="+mn-cs"/>
              </a:rPr>
              <a:t> which </a:t>
            </a:r>
            <a:r>
              <a:rPr lang="en-US" sz="1200" b="0" i="0" kern="1200" dirty="0">
                <a:solidFill>
                  <a:schemeClr val="tx1"/>
                </a:solidFill>
                <a:effectLst/>
                <a:latin typeface="+mn-lt"/>
                <a:ea typeface="+mn-ea"/>
                <a:cs typeface="+mn-cs"/>
              </a:rPr>
              <a:t>would enter the computer market in 1966 with the HP 2116A minicomputer — one of the first portable and “plug and play” computers.</a:t>
            </a:r>
            <a:endParaRPr lang="en-US" dirty="0"/>
          </a:p>
        </p:txBody>
      </p:sp>
      <p:sp>
        <p:nvSpPr>
          <p:cNvPr id="4" name="Slide Number Placeholder 3"/>
          <p:cNvSpPr>
            <a:spLocks noGrp="1"/>
          </p:cNvSpPr>
          <p:nvPr>
            <p:ph type="sldNum" sz="quarter" idx="10"/>
          </p:nvPr>
        </p:nvSpPr>
        <p:spPr/>
        <p:txBody>
          <a:bodyPr/>
          <a:lstStyle/>
          <a:p>
            <a:fld id="{2F9F1155-5244-A442-AFEC-0BEDCB244CBC}" type="slidenum">
              <a:rPr lang="en-US" smtClean="0"/>
              <a:t>84</a:t>
            </a:fld>
            <a:endParaRPr lang="en-US"/>
          </a:p>
        </p:txBody>
      </p:sp>
    </p:spTree>
    <p:extLst>
      <p:ext uri="{BB962C8B-B14F-4D97-AF65-F5344CB8AC3E}">
        <p14:creationId xmlns:p14="http://schemas.microsoft.com/office/powerpoint/2010/main" val="1448017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 – or your parents or grandparents</a:t>
            </a:r>
            <a:r>
              <a:rPr lang="en-US" baseline="0" dirty="0"/>
              <a:t> were </a:t>
            </a:r>
            <a:r>
              <a:rPr lang="en-US" sz="1200" b="0" i="0" kern="1200" dirty="0">
                <a:solidFill>
                  <a:schemeClr val="tx1"/>
                </a:solidFill>
                <a:effectLst/>
                <a:latin typeface="+mn-lt"/>
                <a:ea typeface="+mn-ea"/>
                <a:cs typeface="+mn-cs"/>
              </a:rPr>
              <a:t>convinced by the </a:t>
            </a:r>
            <a:r>
              <a:rPr lang="en-US" sz="1200" b="0" i="1" kern="1200" dirty="0">
                <a:solidFill>
                  <a:schemeClr val="tx1"/>
                </a:solidFill>
                <a:effectLst/>
                <a:latin typeface="+mn-lt"/>
                <a:ea typeface="+mn-ea"/>
                <a:cs typeface="+mn-cs"/>
              </a:rPr>
              <a:t>Time</a:t>
            </a:r>
            <a:r>
              <a:rPr lang="en-US" sz="1200" b="0" i="0" kern="1200" dirty="0">
                <a:solidFill>
                  <a:schemeClr val="tx1"/>
                </a:solidFill>
                <a:effectLst/>
                <a:latin typeface="+mn-lt"/>
                <a:ea typeface="+mn-ea"/>
                <a:cs typeface="+mn-cs"/>
              </a:rPr>
              <a:t> article that computers would change the world and called your stockbroker and invested $100 in IBM as well as in each of the Seven Dwarfs at the beginning of 1966. After all, you wouldn’t want to put all your money in just one stock. You’ve also heard something about HP, so you invest $100 in their stock, as well as $100 in an index fund</a:t>
            </a:r>
            <a:r>
              <a:rPr lang="en-US" sz="1200" b="0" i="0" kern="1200" baseline="0" dirty="0">
                <a:solidFill>
                  <a:schemeClr val="tx1"/>
                </a:solidFill>
                <a:effectLst/>
                <a:latin typeface="+mn-lt"/>
                <a:ea typeface="+mn-ea"/>
                <a:cs typeface="+mn-cs"/>
              </a:rPr>
              <a:t> that tried to replicate the</a:t>
            </a:r>
            <a:r>
              <a:rPr lang="en-US" sz="1200" b="0" i="0" kern="1200" dirty="0">
                <a:solidFill>
                  <a:schemeClr val="tx1"/>
                </a:solidFill>
                <a:effectLst/>
                <a:latin typeface="+mn-lt"/>
                <a:ea typeface="+mn-ea"/>
                <a:cs typeface="+mn-cs"/>
              </a:rPr>
              <a:t> S&amp;P 500 for a little more diversification. If you’d stayed invested for the next 50+ years through 2016, what would have</a:t>
            </a:r>
            <a:r>
              <a:rPr lang="en-US" sz="1200" b="0" i="0" kern="1200" baseline="0" dirty="0">
                <a:solidFill>
                  <a:schemeClr val="tx1"/>
                </a:solidFill>
                <a:effectLst/>
                <a:latin typeface="+mn-lt"/>
                <a:ea typeface="+mn-ea"/>
                <a:cs typeface="+mn-cs"/>
              </a:rPr>
              <a:t> happened.</a:t>
            </a:r>
          </a:p>
          <a:p>
            <a:endParaRPr lang="en-US" sz="1200" b="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First of all, a couple of firms changes names.  RCA became </a:t>
            </a:r>
            <a:r>
              <a:rPr lang="en-US" sz="1200" b="0" i="0" kern="1200" baseline="0" dirty="0" err="1">
                <a:solidFill>
                  <a:schemeClr val="tx1"/>
                </a:solidFill>
                <a:effectLst/>
                <a:latin typeface="+mn-lt"/>
                <a:ea typeface="+mn-ea"/>
                <a:cs typeface="+mn-cs"/>
              </a:rPr>
              <a:t>Voxx</a:t>
            </a:r>
            <a:r>
              <a:rPr lang="en-US" sz="1200" b="0" i="0" kern="1200" baseline="0" dirty="0">
                <a:solidFill>
                  <a:schemeClr val="tx1"/>
                </a:solidFill>
                <a:effectLst/>
                <a:latin typeface="+mn-lt"/>
                <a:ea typeface="+mn-ea"/>
                <a:cs typeface="+mn-cs"/>
              </a:rPr>
              <a:t>, Sperry Rand became Unisys, Burroughs was purchased by Unisys and Control Data went out of business </a:t>
            </a:r>
            <a:endParaRPr lang="en-US" dirty="0"/>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9F1155-5244-A442-AFEC-0BEDCB244CBC}" type="slidenum">
              <a:rPr lang="en-US" smtClean="0"/>
              <a:t>85</a:t>
            </a:fld>
            <a:endParaRPr lang="en-US"/>
          </a:p>
        </p:txBody>
      </p:sp>
    </p:spTree>
    <p:extLst>
      <p:ext uri="{BB962C8B-B14F-4D97-AF65-F5344CB8AC3E}">
        <p14:creationId xmlns:p14="http://schemas.microsoft.com/office/powerpoint/2010/main" val="16116276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a:t>
            </a:r>
            <a:r>
              <a:rPr lang="en-US" baseline="0" dirty="0"/>
              <a:t> did it do.  First, here is the S&amp;P 500 Index over this time. And IBM and the remaining seven dwarves, as well as HP…</a:t>
            </a:r>
            <a:endParaRPr lang="en-US" dirty="0"/>
          </a:p>
        </p:txBody>
      </p:sp>
      <p:sp>
        <p:nvSpPr>
          <p:cNvPr id="4" name="Slide Number Placeholder 3"/>
          <p:cNvSpPr>
            <a:spLocks noGrp="1"/>
          </p:cNvSpPr>
          <p:nvPr>
            <p:ph type="sldNum" sz="quarter" idx="10"/>
          </p:nvPr>
        </p:nvSpPr>
        <p:spPr/>
        <p:txBody>
          <a:bodyPr/>
          <a:lstStyle/>
          <a:p>
            <a:fld id="{DE3F7E1F-70C6-4AA8-A01A-8471BA014F15}" type="slidenum">
              <a:rPr lang="en-US" smtClean="0"/>
              <a:pPr/>
              <a:t>86</a:t>
            </a:fld>
            <a:endParaRPr lang="en-US"/>
          </a:p>
        </p:txBody>
      </p:sp>
    </p:spTree>
    <p:extLst>
      <p:ext uri="{BB962C8B-B14F-4D97-AF65-F5344CB8AC3E}">
        <p14:creationId xmlns:p14="http://schemas.microsoft.com/office/powerpoint/2010/main" val="11229341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another company, what became Altria…</a:t>
            </a:r>
          </a:p>
        </p:txBody>
      </p:sp>
      <p:sp>
        <p:nvSpPr>
          <p:cNvPr id="4" name="Slide Number Placeholder 3"/>
          <p:cNvSpPr>
            <a:spLocks noGrp="1"/>
          </p:cNvSpPr>
          <p:nvPr>
            <p:ph type="sldNum" sz="quarter" idx="10"/>
          </p:nvPr>
        </p:nvSpPr>
        <p:spPr/>
        <p:txBody>
          <a:bodyPr/>
          <a:lstStyle/>
          <a:p>
            <a:fld id="{ED5C5D9B-4371-4207-A047-47D50FF9949B}" type="slidenum">
              <a:rPr lang="en-US" smtClean="0"/>
              <a:pPr/>
              <a:t>87</a:t>
            </a:fld>
            <a:endParaRPr lang="en-US"/>
          </a:p>
        </p:txBody>
      </p:sp>
    </p:spTree>
    <p:extLst>
      <p:ext uri="{BB962C8B-B14F-4D97-AF65-F5344CB8AC3E}">
        <p14:creationId xmlns:p14="http://schemas.microsoft.com/office/powerpoint/2010/main" val="40295480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the Motley Fool.com, t</a:t>
            </a:r>
            <a:r>
              <a:rPr lang="en-US" dirty="0"/>
              <a:t>he top performing stock of the last 50 years was Altria/Phillip Morris.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Arial" pitchFamily="34" charset="0"/>
              </a:rPr>
              <a:t>Other string performers over this time</a:t>
            </a:r>
            <a:r>
              <a:rPr lang="en-US" sz="1200" kern="1200" baseline="0" dirty="0">
                <a:solidFill>
                  <a:schemeClr val="tx1"/>
                </a:solidFill>
                <a:effectLst/>
                <a:latin typeface="Arial" pitchFamily="34" charset="0"/>
                <a:ea typeface="+mn-ea"/>
                <a:cs typeface="Arial" pitchFamily="34" charset="0"/>
              </a:rPr>
              <a:t> include </a:t>
            </a:r>
            <a:r>
              <a:rPr lang="en-US" sz="1200" kern="1200" dirty="0">
                <a:solidFill>
                  <a:schemeClr val="tx1"/>
                </a:solidFill>
                <a:effectLst/>
                <a:latin typeface="Arial" pitchFamily="34" charset="0"/>
                <a:ea typeface="+mn-ea"/>
                <a:cs typeface="Arial" pitchFamily="34" charset="0"/>
              </a:rPr>
              <a:t>Coca-Cola</a:t>
            </a:r>
            <a:r>
              <a:rPr lang="en-US" sz="1200" kern="1200" baseline="0" dirty="0">
                <a:solidFill>
                  <a:schemeClr val="tx1"/>
                </a:solidFill>
                <a:effectLst/>
                <a:latin typeface="Arial" pitchFamily="34" charset="0"/>
                <a:ea typeface="+mn-ea"/>
                <a:cs typeface="Arial" pitchFamily="34" charset="0"/>
              </a:rPr>
              <a:t> and </a:t>
            </a:r>
            <a:r>
              <a:rPr lang="en-US" sz="1200" kern="1200" dirty="0">
                <a:solidFill>
                  <a:schemeClr val="tx1"/>
                </a:solidFill>
                <a:effectLst/>
                <a:latin typeface="Arial" pitchFamily="34" charset="0"/>
                <a:ea typeface="+mn-ea"/>
                <a:cs typeface="Arial" pitchFamily="34" charset="0"/>
              </a:rPr>
              <a:t>PepsiCo</a:t>
            </a:r>
            <a:endParaRPr lang="en-US" dirty="0"/>
          </a:p>
        </p:txBody>
      </p:sp>
      <p:sp>
        <p:nvSpPr>
          <p:cNvPr id="4" name="Slide Number Placeholder 3"/>
          <p:cNvSpPr>
            <a:spLocks noGrp="1"/>
          </p:cNvSpPr>
          <p:nvPr>
            <p:ph type="sldNum" sz="quarter" idx="10"/>
          </p:nvPr>
        </p:nvSpPr>
        <p:spPr/>
        <p:txBody>
          <a:bodyPr/>
          <a:lstStyle/>
          <a:p>
            <a:fld id="{ED5C5D9B-4371-4207-A047-47D50FF9949B}" type="slidenum">
              <a:rPr lang="en-US" smtClean="0"/>
              <a:pPr/>
              <a:t>88</a:t>
            </a:fld>
            <a:endParaRPr lang="en-US"/>
          </a:p>
        </p:txBody>
      </p:sp>
    </p:spTree>
    <p:extLst>
      <p:ext uri="{BB962C8B-B14F-4D97-AF65-F5344CB8AC3E}">
        <p14:creationId xmlns:p14="http://schemas.microsoft.com/office/powerpoint/2010/main" val="753900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compare the Marlboro man to high tech.  The past to the future…</a:t>
            </a:r>
          </a:p>
        </p:txBody>
      </p:sp>
      <p:sp>
        <p:nvSpPr>
          <p:cNvPr id="4" name="Slide Number Placeholder 3"/>
          <p:cNvSpPr>
            <a:spLocks noGrp="1"/>
          </p:cNvSpPr>
          <p:nvPr>
            <p:ph type="sldNum" sz="quarter" idx="10"/>
          </p:nvPr>
        </p:nvSpPr>
        <p:spPr/>
        <p:txBody>
          <a:bodyPr/>
          <a:lstStyle/>
          <a:p>
            <a:fld id="{ED5C5D9B-4371-4207-A047-47D50FF9949B}" type="slidenum">
              <a:rPr lang="en-US" smtClean="0"/>
              <a:pPr/>
              <a:t>89</a:t>
            </a:fld>
            <a:endParaRPr lang="en-US"/>
          </a:p>
        </p:txBody>
      </p:sp>
    </p:spTree>
    <p:extLst>
      <p:ext uri="{BB962C8B-B14F-4D97-AF65-F5344CB8AC3E}">
        <p14:creationId xmlns:p14="http://schemas.microsoft.com/office/powerpoint/2010/main" val="3966206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a:t>
            </a:r>
            <a:r>
              <a:rPr lang="en-US" baseline="0" dirty="0"/>
              <a:t> did it do.  First, here is the S&amp;P 500 Index over this time. And IBM and the remaining seven dwarves, as well as HP…</a:t>
            </a:r>
            <a:endParaRPr lang="en-US" dirty="0"/>
          </a:p>
        </p:txBody>
      </p:sp>
      <p:sp>
        <p:nvSpPr>
          <p:cNvPr id="4" name="Slide Number Placeholder 3"/>
          <p:cNvSpPr>
            <a:spLocks noGrp="1"/>
          </p:cNvSpPr>
          <p:nvPr>
            <p:ph type="sldNum" sz="quarter" idx="10"/>
          </p:nvPr>
        </p:nvSpPr>
        <p:spPr/>
        <p:txBody>
          <a:bodyPr/>
          <a:lstStyle/>
          <a:p>
            <a:fld id="{DE3F7E1F-70C6-4AA8-A01A-8471BA014F15}" type="slidenum">
              <a:rPr lang="en-US" smtClean="0"/>
              <a:pPr/>
              <a:t>90</a:t>
            </a:fld>
            <a:endParaRPr lang="en-US"/>
          </a:p>
        </p:txBody>
      </p:sp>
    </p:spTree>
    <p:extLst>
      <p:ext uri="{BB962C8B-B14F-4D97-AF65-F5344CB8AC3E}">
        <p14:creationId xmlns:p14="http://schemas.microsoft.com/office/powerpoint/2010/main" val="3704366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Some other companies that were top performers over this period include</a:t>
            </a:r>
            <a:r>
              <a:rPr lang="en-US" baseline="0" dirty="0"/>
              <a:t> Pepsi, which returned </a:t>
            </a:r>
            <a:r>
              <a:rPr lang="en-US" sz="1200" b="0" i="0" kern="1200" dirty="0">
                <a:solidFill>
                  <a:schemeClr val="tx1"/>
                </a:solidFill>
                <a:effectLst/>
                <a:latin typeface="+mn-lt"/>
                <a:ea typeface="+mn-ea"/>
                <a:cs typeface="+mn-cs"/>
              </a:rPr>
              <a:t>$21,084 for $100 invested in 1966</a:t>
            </a:r>
            <a:r>
              <a:rPr lang="en-US" dirty="0"/>
              <a:t>.</a:t>
            </a:r>
          </a:p>
          <a:p>
            <a:endParaRPr lang="en-US" dirty="0"/>
          </a:p>
        </p:txBody>
      </p:sp>
      <p:sp>
        <p:nvSpPr>
          <p:cNvPr id="4" name="Slide Number Placeholder 3"/>
          <p:cNvSpPr>
            <a:spLocks noGrp="1"/>
          </p:cNvSpPr>
          <p:nvPr>
            <p:ph type="sldNum" sz="quarter" idx="10"/>
          </p:nvPr>
        </p:nvSpPr>
        <p:spPr/>
        <p:txBody>
          <a:bodyPr/>
          <a:lstStyle/>
          <a:p>
            <a:fld id="{DE3F7E1F-70C6-4AA8-A01A-8471BA014F15}" type="slidenum">
              <a:rPr lang="en-US" smtClean="0"/>
              <a:pPr/>
              <a:t>91</a:t>
            </a:fld>
            <a:endParaRPr lang="en-US"/>
          </a:p>
        </p:txBody>
      </p:sp>
    </p:spTree>
    <p:extLst>
      <p:ext uri="{BB962C8B-B14F-4D97-AF65-F5344CB8AC3E}">
        <p14:creationId xmlns:p14="http://schemas.microsoft.com/office/powerpoint/2010/main" val="618276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fuel</a:t>
            </a:r>
            <a:r>
              <a:rPr lang="en-US" baseline="0" dirty="0"/>
              <a:t> of capitalism, what makes it possible, is money.</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10</a:t>
            </a:fld>
            <a:endParaRPr lang="en-US"/>
          </a:p>
        </p:txBody>
      </p:sp>
    </p:spTree>
    <p:extLst>
      <p:ext uri="{BB962C8B-B14F-4D97-AF65-F5344CB8AC3E}">
        <p14:creationId xmlns:p14="http://schemas.microsoft.com/office/powerpoint/2010/main" val="41724901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baseline="0" dirty="0"/>
              <a:t>Coke which </a:t>
            </a:r>
            <a:r>
              <a:rPr lang="en-US" sz="1200" b="0" i="0" kern="1200" dirty="0">
                <a:solidFill>
                  <a:schemeClr val="tx1"/>
                </a:solidFill>
                <a:effectLst/>
                <a:latin typeface="+mn-lt"/>
                <a:ea typeface="+mn-ea"/>
                <a:cs typeface="+mn-cs"/>
              </a:rPr>
              <a:t>returned $34,403   for $100 invested in 1966</a:t>
            </a:r>
            <a:endParaRPr lang="en-US" dirty="0"/>
          </a:p>
        </p:txBody>
      </p:sp>
      <p:sp>
        <p:nvSpPr>
          <p:cNvPr id="4" name="Slide Number Placeholder 3"/>
          <p:cNvSpPr>
            <a:spLocks noGrp="1"/>
          </p:cNvSpPr>
          <p:nvPr>
            <p:ph type="sldNum" sz="quarter" idx="10"/>
          </p:nvPr>
        </p:nvSpPr>
        <p:spPr/>
        <p:txBody>
          <a:bodyPr/>
          <a:lstStyle/>
          <a:p>
            <a:fld id="{DE3F7E1F-70C6-4AA8-A01A-8471BA014F15}" type="slidenum">
              <a:rPr lang="en-US" smtClean="0"/>
              <a:pPr/>
              <a:t>92</a:t>
            </a:fld>
            <a:endParaRPr lang="en-US"/>
          </a:p>
        </p:txBody>
      </p:sp>
    </p:spTree>
    <p:extLst>
      <p:ext uri="{BB962C8B-B14F-4D97-AF65-F5344CB8AC3E}">
        <p14:creationId xmlns:p14="http://schemas.microsoft.com/office/powerpoint/2010/main" val="26058634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addition, old industries often continue to be surprisingly profitable. Consider the U.S. Dow</a:t>
            </a:r>
            <a:r>
              <a:rPr lang="en-US" sz="1200" b="0" i="0" kern="1200" baseline="0" dirty="0">
                <a:solidFill>
                  <a:schemeClr val="tx1"/>
                </a:solidFill>
                <a:effectLst/>
                <a:latin typeface="+mn-lt"/>
                <a:ea typeface="+mn-ea"/>
                <a:cs typeface="+mn-cs"/>
              </a:rPr>
              <a:t> Jones</a:t>
            </a:r>
            <a:r>
              <a:rPr lang="en-US" sz="1200" b="0" i="0" kern="1200" dirty="0">
                <a:solidFill>
                  <a:schemeClr val="tx1"/>
                </a:solidFill>
                <a:effectLst/>
                <a:latin typeface="+mn-lt"/>
                <a:ea typeface="+mn-ea"/>
                <a:cs typeface="+mn-cs"/>
              </a:rPr>
              <a:t> transportation index. From 1900 – 2015, railroads were the top performers, beating airlines, road transport (which joined the index in 1926) and the U.S. market, while airlines (which joined the index in 1934) trailed the market substantially. The Dow Jones U.S.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Transportation Average (</a:t>
            </a:r>
            <a:r>
              <a:rPr lang="en-US" sz="1200" b="0" i="0" kern="1200" dirty="0" err="1">
                <a:solidFill>
                  <a:schemeClr val="tx1"/>
                </a:solidFill>
                <a:effectLst/>
                <a:latin typeface="+mn-lt"/>
                <a:ea typeface="+mn-ea"/>
                <a:cs typeface="+mn-cs"/>
              </a:rPr>
              <a:t>DJTA</a:t>
            </a:r>
            <a:r>
              <a:rPr lang="en-US" sz="1200" b="0" i="0" kern="1200" dirty="0">
                <a:solidFill>
                  <a:schemeClr val="tx1"/>
                </a:solidFill>
                <a:effectLst/>
                <a:latin typeface="+mn-lt"/>
                <a:ea typeface="+mn-ea"/>
                <a:cs typeface="+mn-cs"/>
              </a:rPr>
              <a:t>), also called the "Dow Jones Transports," is a U.S. stock market index from S&amp;P Dow Jones Indices of the transportation sector, and is the most widely recognized gauge of the American transportation sector. It is the oldest stock index still in use. The index is a running average of the stock prices of twenty transportation corporations.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Tobacco and trains best performing industries since 1900.</a:t>
            </a:r>
            <a:endParaRPr lang="en-US" dirty="0"/>
          </a:p>
        </p:txBody>
      </p:sp>
      <p:sp>
        <p:nvSpPr>
          <p:cNvPr id="4" name="Slide Number Placeholder 3"/>
          <p:cNvSpPr>
            <a:spLocks noGrp="1"/>
          </p:cNvSpPr>
          <p:nvPr>
            <p:ph type="sldNum" sz="quarter" idx="10"/>
          </p:nvPr>
        </p:nvSpPr>
        <p:spPr/>
        <p:txBody>
          <a:bodyPr/>
          <a:lstStyle/>
          <a:p>
            <a:fld id="{2F9F1155-5244-A442-AFEC-0BEDCB244CBC}" type="slidenum">
              <a:rPr lang="en-US" smtClean="0"/>
              <a:t>93</a:t>
            </a:fld>
            <a:endParaRPr lang="en-US"/>
          </a:p>
        </p:txBody>
      </p:sp>
    </p:spTree>
    <p:extLst>
      <p:ext uri="{BB962C8B-B14F-4D97-AF65-F5344CB8AC3E}">
        <p14:creationId xmlns:p14="http://schemas.microsoft.com/office/powerpoint/2010/main" val="31876065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F1155-5244-A442-AFEC-0BEDCB244CBC}" type="slidenum">
              <a:rPr lang="en-US" smtClean="0"/>
              <a:t>94</a:t>
            </a:fld>
            <a:endParaRPr lang="en-US"/>
          </a:p>
        </p:txBody>
      </p:sp>
    </p:spTree>
    <p:extLst>
      <p:ext uri="{BB962C8B-B14F-4D97-AF65-F5344CB8AC3E}">
        <p14:creationId xmlns:p14="http://schemas.microsoft.com/office/powerpoint/2010/main" val="31076663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Or let’s take a shorter term example and consider the top performing stocks of the Obama administration (2009 – 2016). While some, such as Netflix and Priceline were indeed innovators, the best performer was a chain of salons/beauty stores best known for their discounts, </a:t>
            </a:r>
            <a:r>
              <a:rPr lang="en-US" sz="1200" b="0" i="0" kern="1200" dirty="0" err="1">
                <a:solidFill>
                  <a:schemeClr val="tx1"/>
                </a:solidFill>
                <a:effectLst/>
                <a:latin typeface="+mn-lt"/>
                <a:ea typeface="+mn-ea"/>
                <a:cs typeface="+mn-cs"/>
              </a:rPr>
              <a:t>ULTA</a:t>
            </a:r>
            <a:r>
              <a:rPr lang="en-US" sz="1200" b="0" i="0" kern="1200" dirty="0">
                <a:solidFill>
                  <a:schemeClr val="tx1"/>
                </a:solidFill>
                <a:effectLst/>
                <a:latin typeface="+mn-lt"/>
                <a:ea typeface="+mn-ea"/>
                <a:cs typeface="+mn-cs"/>
              </a:rPr>
              <a:t> Beauty, which returned 4,350%.</a:t>
            </a:r>
            <a:endParaRPr lang="en-US" dirty="0"/>
          </a:p>
        </p:txBody>
      </p:sp>
      <p:sp>
        <p:nvSpPr>
          <p:cNvPr id="4" name="Slide Number Placeholder 3"/>
          <p:cNvSpPr>
            <a:spLocks noGrp="1"/>
          </p:cNvSpPr>
          <p:nvPr>
            <p:ph type="sldNum" sz="quarter" idx="10"/>
          </p:nvPr>
        </p:nvSpPr>
        <p:spPr/>
        <p:txBody>
          <a:bodyPr/>
          <a:lstStyle/>
          <a:p>
            <a:fld id="{2F9F1155-5244-A442-AFEC-0BEDCB244CBC}" type="slidenum">
              <a:rPr lang="en-US" smtClean="0"/>
              <a:t>95</a:t>
            </a:fld>
            <a:endParaRPr lang="en-US"/>
          </a:p>
        </p:txBody>
      </p:sp>
    </p:spTree>
    <p:extLst>
      <p:ext uri="{BB962C8B-B14F-4D97-AF65-F5344CB8AC3E}">
        <p14:creationId xmlns:p14="http://schemas.microsoft.com/office/powerpoint/2010/main" val="24053908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F1155-5244-A442-AFEC-0BEDCB244CBC}" type="slidenum">
              <a:rPr lang="en-US" smtClean="0"/>
              <a:t>96</a:t>
            </a:fld>
            <a:endParaRPr lang="en-US"/>
          </a:p>
        </p:txBody>
      </p:sp>
    </p:spTree>
    <p:extLst>
      <p:ext uri="{BB962C8B-B14F-4D97-AF65-F5344CB8AC3E}">
        <p14:creationId xmlns:p14="http://schemas.microsoft.com/office/powerpoint/2010/main" val="1289635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887919-E13E-4542-8F89-8DDD7BE3F242}" type="slidenum">
              <a:rPr lang="en-US" smtClean="0"/>
              <a:t>97</a:t>
            </a:fld>
            <a:endParaRPr lang="en-US"/>
          </a:p>
        </p:txBody>
      </p:sp>
    </p:spTree>
    <p:extLst>
      <p:ext uri="{BB962C8B-B14F-4D97-AF65-F5344CB8AC3E}">
        <p14:creationId xmlns:p14="http://schemas.microsoft.com/office/powerpoint/2010/main" val="4164969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turned into $192,000.  Amazon #2 only returned 178,141%.  And of course has been very volatile—down as much as 96% over its history.</a:t>
            </a:r>
          </a:p>
        </p:txBody>
      </p:sp>
      <p:sp>
        <p:nvSpPr>
          <p:cNvPr id="4" name="Slide Number Placeholder 3"/>
          <p:cNvSpPr>
            <a:spLocks noGrp="1"/>
          </p:cNvSpPr>
          <p:nvPr>
            <p:ph type="sldNum" sz="quarter" idx="5"/>
          </p:nvPr>
        </p:nvSpPr>
        <p:spPr/>
        <p:txBody>
          <a:bodyPr/>
          <a:lstStyle/>
          <a:p>
            <a:fld id="{CE887919-E13E-4542-8F89-8DDD7BE3F242}" type="slidenum">
              <a:rPr lang="en-US" smtClean="0"/>
              <a:t>98</a:t>
            </a:fld>
            <a:endParaRPr lang="en-US"/>
          </a:p>
        </p:txBody>
      </p:sp>
    </p:spTree>
    <p:extLst>
      <p:ext uri="{BB962C8B-B14F-4D97-AF65-F5344CB8AC3E}">
        <p14:creationId xmlns:p14="http://schemas.microsoft.com/office/powerpoint/2010/main" val="28263677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summer of 2010, ten years ago…and you are wondering if you should buy Google or  Domino’s pizza</a:t>
            </a:r>
          </a:p>
        </p:txBody>
      </p:sp>
      <p:sp>
        <p:nvSpPr>
          <p:cNvPr id="4" name="Slide Number Placeholder 3"/>
          <p:cNvSpPr>
            <a:spLocks noGrp="1"/>
          </p:cNvSpPr>
          <p:nvPr>
            <p:ph type="sldNum" sz="quarter" idx="10"/>
          </p:nvPr>
        </p:nvSpPr>
        <p:spPr/>
        <p:txBody>
          <a:bodyPr/>
          <a:lstStyle/>
          <a:p>
            <a:fld id="{2F9F1155-5244-A442-AFEC-0BEDCB244CBC}" type="slidenum">
              <a:rPr lang="en-US" smtClean="0"/>
              <a:t>99</a:t>
            </a:fld>
            <a:endParaRPr lang="en-US"/>
          </a:p>
        </p:txBody>
      </p:sp>
    </p:spTree>
    <p:extLst>
      <p:ext uri="{BB962C8B-B14F-4D97-AF65-F5344CB8AC3E}">
        <p14:creationId xmlns:p14="http://schemas.microsoft.com/office/powerpoint/2010/main" val="18186701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wanted</a:t>
            </a:r>
            <a:r>
              <a:rPr lang="en-US" baseline="0" dirty="0"/>
              <a:t> to invest in the future, would you invest in a chain that makes not so tasty pizza</a:t>
            </a:r>
            <a:endParaRPr lang="en-US" dirty="0"/>
          </a:p>
        </p:txBody>
      </p:sp>
      <p:sp>
        <p:nvSpPr>
          <p:cNvPr id="4" name="Slide Number Placeholder 3"/>
          <p:cNvSpPr>
            <a:spLocks noGrp="1"/>
          </p:cNvSpPr>
          <p:nvPr>
            <p:ph type="sldNum" sz="quarter" idx="10"/>
          </p:nvPr>
        </p:nvSpPr>
        <p:spPr/>
        <p:txBody>
          <a:bodyPr/>
          <a:lstStyle/>
          <a:p>
            <a:fld id="{2F9F1155-5244-A442-AFEC-0BEDCB244CBC}" type="slidenum">
              <a:rPr lang="en-US" smtClean="0"/>
              <a:t>100</a:t>
            </a:fld>
            <a:endParaRPr lang="en-US"/>
          </a:p>
        </p:txBody>
      </p:sp>
    </p:spTree>
    <p:extLst>
      <p:ext uri="{BB962C8B-B14F-4D97-AF65-F5344CB8AC3E}">
        <p14:creationId xmlns:p14="http://schemas.microsoft.com/office/powerpoint/2010/main" val="19206719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 company that is changing the world, working on all kinds of marvelous inventions</a:t>
            </a:r>
            <a:r>
              <a:rPr lang="en-US" baseline="0" dirty="0"/>
              <a:t> such as artificial intelligence and self-driving cars</a:t>
            </a:r>
            <a:endParaRPr lang="en-US" dirty="0"/>
          </a:p>
        </p:txBody>
      </p:sp>
      <p:sp>
        <p:nvSpPr>
          <p:cNvPr id="4" name="Slide Number Placeholder 3"/>
          <p:cNvSpPr>
            <a:spLocks noGrp="1"/>
          </p:cNvSpPr>
          <p:nvPr>
            <p:ph type="sldNum" sz="quarter" idx="10"/>
          </p:nvPr>
        </p:nvSpPr>
        <p:spPr/>
        <p:txBody>
          <a:bodyPr/>
          <a:lstStyle/>
          <a:p>
            <a:fld id="{2F9F1155-5244-A442-AFEC-0BEDCB244CBC}" type="slidenum">
              <a:rPr lang="en-US" smtClean="0"/>
              <a:t>101</a:t>
            </a:fld>
            <a:endParaRPr lang="en-US"/>
          </a:p>
        </p:txBody>
      </p:sp>
    </p:spTree>
    <p:extLst>
      <p:ext uri="{BB962C8B-B14F-4D97-AF65-F5344CB8AC3E}">
        <p14:creationId xmlns:p14="http://schemas.microsoft.com/office/powerpoint/2010/main" val="3547402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8439130A-3899-C543-B4F3-BC06EDB34F5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4645C7A-5728-E946-BA39-E97C2C56CA2D}"/>
              </a:ext>
            </a:extLst>
          </p:cNvPr>
          <p:cNvSpPr>
            <a:spLocks noGrp="1"/>
          </p:cNvSpPr>
          <p:nvPr>
            <p:ph type="subTitle" idx="1"/>
          </p:nvPr>
        </p:nvSpPr>
        <p:spPr>
          <a:xfrm>
            <a:off x="1524000" y="3258908"/>
            <a:ext cx="9144000" cy="459305"/>
          </a:xfrm>
        </p:spPr>
        <p:txBody>
          <a:bodyPr/>
          <a:lstStyle>
            <a:lvl1pPr marL="0" indent="0" algn="ctr">
              <a:buNone/>
              <a:defRPr sz="24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B45D8F48-E11F-324D-B6BF-D8260455FDC3}"/>
              </a:ext>
            </a:extLst>
          </p:cNvPr>
          <p:cNvCxnSpPr>
            <a:cxnSpLocks/>
          </p:cNvCxnSpPr>
          <p:nvPr userDrawn="1"/>
        </p:nvCxnSpPr>
        <p:spPr>
          <a:xfrm>
            <a:off x="1524000" y="3054588"/>
            <a:ext cx="9144000" cy="0"/>
          </a:xfrm>
          <a:prstGeom prst="line">
            <a:avLst/>
          </a:prstGeom>
          <a:ln w="38100">
            <a:solidFill>
              <a:srgbClr val="FCCE0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EED3010-6B17-254B-A7A6-A2EF633F28A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654550" y="588963"/>
            <a:ext cx="2882900" cy="533400"/>
          </a:xfrm>
          <a:prstGeom prst="rect">
            <a:avLst/>
          </a:prstGeom>
        </p:spPr>
      </p:pic>
      <p:sp>
        <p:nvSpPr>
          <p:cNvPr id="24" name="Title 1">
            <a:extLst>
              <a:ext uri="{FF2B5EF4-FFF2-40B4-BE49-F238E27FC236}">
                <a16:creationId xmlns:a16="http://schemas.microsoft.com/office/drawing/2014/main" id="{26AC862B-4696-0042-94A7-FB65C3273AF9}"/>
              </a:ext>
            </a:extLst>
          </p:cNvPr>
          <p:cNvSpPr>
            <a:spLocks noGrp="1"/>
          </p:cNvSpPr>
          <p:nvPr>
            <p:ph type="ctrTitle"/>
          </p:nvPr>
        </p:nvSpPr>
        <p:spPr>
          <a:xfrm>
            <a:off x="1524000" y="1122363"/>
            <a:ext cx="9144000" cy="1743465"/>
          </a:xfrm>
        </p:spPr>
        <p:txBody>
          <a:bodyPr anchor="b">
            <a:normAutofit/>
          </a:bodyPr>
          <a:lstStyle>
            <a:lvl1pPr algn="ctr">
              <a:defRPr sz="4400" b="0" i="0">
                <a:solidFill>
                  <a:schemeClr val="bg1"/>
                </a:solidFill>
                <a:latin typeface="Montserrat Medium" pitchFamily="2" charset="77"/>
              </a:defRPr>
            </a:lvl1pPr>
          </a:lstStyle>
          <a:p>
            <a:r>
              <a:rPr lang="en-US"/>
              <a:t>Click to edit Master title style</a:t>
            </a:r>
            <a:endParaRPr lang="en-US" dirty="0"/>
          </a:p>
        </p:txBody>
      </p:sp>
      <p:sp>
        <p:nvSpPr>
          <p:cNvPr id="29" name="Footer Placeholder 28">
            <a:extLst>
              <a:ext uri="{FF2B5EF4-FFF2-40B4-BE49-F238E27FC236}">
                <a16:creationId xmlns:a16="http://schemas.microsoft.com/office/drawing/2014/main" id="{D58AE62D-CD8E-9445-BDA1-C463E344D7D4}"/>
              </a:ext>
            </a:extLst>
          </p:cNvPr>
          <p:cNvSpPr>
            <a:spLocks noGrp="1"/>
          </p:cNvSpPr>
          <p:nvPr>
            <p:ph type="ftr" sz="quarter" idx="11"/>
          </p:nvPr>
        </p:nvSpPr>
        <p:spPr>
          <a:xfrm>
            <a:off x="154379" y="6092048"/>
            <a:ext cx="11887200" cy="629428"/>
          </a:xfrm>
        </p:spPr>
        <p:txBody>
          <a:bodyPr/>
          <a:lstStyle/>
          <a:p>
            <a:endParaRPr lang="en-US" dirty="0"/>
          </a:p>
        </p:txBody>
      </p:sp>
      <p:sp>
        <p:nvSpPr>
          <p:cNvPr id="31" name="Subtitle 4">
            <a:extLst>
              <a:ext uri="{FF2B5EF4-FFF2-40B4-BE49-F238E27FC236}">
                <a16:creationId xmlns:a16="http://schemas.microsoft.com/office/drawing/2014/main" id="{26E54E9D-79E2-7B4D-AEEA-7445457025A2}"/>
              </a:ext>
            </a:extLst>
          </p:cNvPr>
          <p:cNvSpPr txBox="1">
            <a:spLocks/>
          </p:cNvSpPr>
          <p:nvPr userDrawn="1"/>
        </p:nvSpPr>
        <p:spPr>
          <a:xfrm>
            <a:off x="1524000" y="4143053"/>
            <a:ext cx="9144000" cy="299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1400" dirty="0">
                <a:solidFill>
                  <a:schemeClr val="bg1"/>
                </a:solidFill>
              </a:rPr>
              <a:t>Presented by:</a:t>
            </a:r>
          </a:p>
        </p:txBody>
      </p:sp>
      <p:sp>
        <p:nvSpPr>
          <p:cNvPr id="33" name="Text Placeholder 32">
            <a:extLst>
              <a:ext uri="{FF2B5EF4-FFF2-40B4-BE49-F238E27FC236}">
                <a16:creationId xmlns:a16="http://schemas.microsoft.com/office/drawing/2014/main" id="{704A16C5-8E3B-8F46-B19B-8000A191F44B}"/>
              </a:ext>
            </a:extLst>
          </p:cNvPr>
          <p:cNvSpPr>
            <a:spLocks noGrp="1"/>
          </p:cNvSpPr>
          <p:nvPr>
            <p:ph type="body" sz="quarter" idx="12"/>
          </p:nvPr>
        </p:nvSpPr>
        <p:spPr>
          <a:xfrm>
            <a:off x="1524000" y="4643700"/>
            <a:ext cx="9144000" cy="425524"/>
          </a:xfrm>
        </p:spPr>
        <p:txBody>
          <a:bodyPr/>
          <a:lstStyle>
            <a:lvl1pPr marL="0" indent="0" algn="ctr">
              <a:lnSpc>
                <a:spcPct val="100000"/>
              </a:lnSpc>
              <a:buFontTx/>
              <a:buNone/>
              <a:defRPr sz="2400" b="0" i="0">
                <a:solidFill>
                  <a:schemeClr val="bg1"/>
                </a:solidFill>
                <a:latin typeface="Montserrat Medium" pitchFamily="2" charset="77"/>
              </a:defRPr>
            </a:lvl1pPr>
            <a:lvl2pPr marL="457200" indent="0" algn="ctr">
              <a:lnSpc>
                <a:spcPct val="100000"/>
              </a:lnSpc>
              <a:buFontTx/>
              <a:buNone/>
              <a:defRPr sz="1800" b="0" i="0">
                <a:solidFill>
                  <a:schemeClr val="bg1"/>
                </a:solidFill>
                <a:latin typeface="Montserrat Medium" pitchFamily="2" charset="77"/>
              </a:defRPr>
            </a:lvl2pPr>
            <a:lvl3pPr marL="914400" indent="0" algn="ctr">
              <a:lnSpc>
                <a:spcPct val="100000"/>
              </a:lnSpc>
              <a:buFontTx/>
              <a:buNone/>
              <a:defRPr sz="1800" b="0" i="0">
                <a:solidFill>
                  <a:schemeClr val="bg1"/>
                </a:solidFill>
                <a:latin typeface="Montserrat Medium" pitchFamily="2" charset="77"/>
              </a:defRPr>
            </a:lvl3pPr>
            <a:lvl4pPr marL="1371600" indent="0">
              <a:buFontTx/>
              <a:buNone/>
              <a:defRPr sz="1800" b="0" i="0">
                <a:solidFill>
                  <a:schemeClr val="bg1"/>
                </a:solidFill>
                <a:latin typeface="Montserrat Medium" pitchFamily="2" charset="77"/>
              </a:defRPr>
            </a:lvl4pPr>
            <a:lvl5pPr marL="1828800" indent="0">
              <a:buFontTx/>
              <a:buNone/>
              <a:defRPr sz="1800" b="0" i="0">
                <a:solidFill>
                  <a:schemeClr val="bg1"/>
                </a:solidFill>
                <a:latin typeface="Montserrat Medium" pitchFamily="2" charset="77"/>
              </a:defRPr>
            </a:lvl5pPr>
          </a:lstStyle>
          <a:p>
            <a:pPr lvl="0"/>
            <a:r>
              <a:rPr lang="en-US"/>
              <a:t>Click to edit Master text styles</a:t>
            </a:r>
          </a:p>
        </p:txBody>
      </p:sp>
      <p:sp>
        <p:nvSpPr>
          <p:cNvPr id="35" name="Text Placeholder 34">
            <a:extLst>
              <a:ext uri="{FF2B5EF4-FFF2-40B4-BE49-F238E27FC236}">
                <a16:creationId xmlns:a16="http://schemas.microsoft.com/office/drawing/2014/main" id="{9547F238-794C-324A-AAD5-71DB6C12B4B0}"/>
              </a:ext>
            </a:extLst>
          </p:cNvPr>
          <p:cNvSpPr>
            <a:spLocks noGrp="1"/>
          </p:cNvSpPr>
          <p:nvPr>
            <p:ph type="body" sz="quarter" idx="13"/>
          </p:nvPr>
        </p:nvSpPr>
        <p:spPr>
          <a:xfrm>
            <a:off x="1524000" y="5082863"/>
            <a:ext cx="9144000" cy="379412"/>
          </a:xfrm>
        </p:spPr>
        <p:txBody>
          <a:bodyPr>
            <a:noAutofit/>
          </a:bodyPr>
          <a:lstStyle>
            <a:lvl1pPr marL="0" indent="0" algn="ctr">
              <a:buFontTx/>
              <a:buNone/>
              <a:defRPr sz="1800" b="0" i="0">
                <a:solidFill>
                  <a:schemeClr val="bg1"/>
                </a:solidFill>
                <a:latin typeface="Montserrat" pitchFamily="2" charset="77"/>
              </a:defRPr>
            </a:lvl1pPr>
            <a:lvl2pPr marL="457200" indent="0">
              <a:buFontTx/>
              <a:buNone/>
              <a:defRPr sz="1800" b="0" i="0">
                <a:solidFill>
                  <a:schemeClr val="bg1"/>
                </a:solidFill>
                <a:latin typeface="Montserrat Medium" pitchFamily="2" charset="77"/>
              </a:defRPr>
            </a:lvl2pPr>
            <a:lvl3pPr marL="914400" indent="0">
              <a:buFontTx/>
              <a:buNone/>
              <a:defRPr sz="1800" b="0" i="0">
                <a:solidFill>
                  <a:schemeClr val="bg1"/>
                </a:solidFill>
                <a:latin typeface="Montserrat Medium" pitchFamily="2" charset="77"/>
              </a:defRPr>
            </a:lvl3pPr>
            <a:lvl4pPr marL="1371600" indent="0">
              <a:buFontTx/>
              <a:buNone/>
              <a:defRPr sz="1800" b="0" i="0">
                <a:solidFill>
                  <a:schemeClr val="bg1"/>
                </a:solidFill>
                <a:latin typeface="Montserrat Medium" pitchFamily="2" charset="77"/>
              </a:defRPr>
            </a:lvl4pPr>
            <a:lvl5pPr marL="1828800" indent="0">
              <a:buFontTx/>
              <a:buNone/>
              <a:defRPr sz="1800" b="0" i="0">
                <a:solidFill>
                  <a:schemeClr val="bg1"/>
                </a:solidFill>
                <a:latin typeface="Montserrat Medium" pitchFamily="2" charset="77"/>
              </a:defRPr>
            </a:lvl5pPr>
          </a:lstStyle>
          <a:p>
            <a:pPr lvl="0"/>
            <a:r>
              <a:rPr lang="en-US"/>
              <a:t>Click to edit Master text styles</a:t>
            </a:r>
          </a:p>
        </p:txBody>
      </p:sp>
      <p:sp>
        <p:nvSpPr>
          <p:cNvPr id="36" name="Text Placeholder 34">
            <a:extLst>
              <a:ext uri="{FF2B5EF4-FFF2-40B4-BE49-F238E27FC236}">
                <a16:creationId xmlns:a16="http://schemas.microsoft.com/office/drawing/2014/main" id="{36284C9B-C940-7047-8FCE-BF83FECE38B3}"/>
              </a:ext>
            </a:extLst>
          </p:cNvPr>
          <p:cNvSpPr>
            <a:spLocks noGrp="1"/>
          </p:cNvSpPr>
          <p:nvPr>
            <p:ph type="body" sz="quarter" idx="14"/>
          </p:nvPr>
        </p:nvSpPr>
        <p:spPr>
          <a:xfrm>
            <a:off x="1524000" y="5475912"/>
            <a:ext cx="9144000" cy="379412"/>
          </a:xfrm>
        </p:spPr>
        <p:txBody>
          <a:bodyPr>
            <a:noAutofit/>
          </a:bodyPr>
          <a:lstStyle>
            <a:lvl1pPr marL="0" indent="0" algn="ctr">
              <a:buFontTx/>
              <a:buNone/>
              <a:defRPr sz="1800" b="0" i="0">
                <a:solidFill>
                  <a:schemeClr val="bg1"/>
                </a:solidFill>
                <a:latin typeface="Montserrat" pitchFamily="2" charset="77"/>
              </a:defRPr>
            </a:lvl1pPr>
            <a:lvl2pPr marL="457200" indent="0">
              <a:buFontTx/>
              <a:buNone/>
              <a:defRPr sz="1800" b="0" i="0">
                <a:solidFill>
                  <a:schemeClr val="bg1"/>
                </a:solidFill>
                <a:latin typeface="Montserrat Medium" pitchFamily="2" charset="77"/>
              </a:defRPr>
            </a:lvl2pPr>
            <a:lvl3pPr marL="914400" indent="0">
              <a:buFontTx/>
              <a:buNone/>
              <a:defRPr sz="1800" b="0" i="0">
                <a:solidFill>
                  <a:schemeClr val="bg1"/>
                </a:solidFill>
                <a:latin typeface="Montserrat Medium" pitchFamily="2" charset="77"/>
              </a:defRPr>
            </a:lvl3pPr>
            <a:lvl4pPr marL="1371600" indent="0">
              <a:buFontTx/>
              <a:buNone/>
              <a:defRPr sz="1800" b="0" i="0">
                <a:solidFill>
                  <a:schemeClr val="bg1"/>
                </a:solidFill>
                <a:latin typeface="Montserrat Medium" pitchFamily="2" charset="77"/>
              </a:defRPr>
            </a:lvl4pPr>
            <a:lvl5pPr marL="1828800" indent="0">
              <a:buFontTx/>
              <a:buNone/>
              <a:defRPr sz="1800" b="0" i="0">
                <a:solidFill>
                  <a:schemeClr val="bg1"/>
                </a:solidFill>
                <a:latin typeface="Montserrat Medium" pitchFamily="2" charset="77"/>
              </a:defRPr>
            </a:lvl5pPr>
          </a:lstStyle>
          <a:p>
            <a:pPr lvl="0"/>
            <a:r>
              <a:rPr lang="en-US"/>
              <a:t>Click to edit Master text styles</a:t>
            </a:r>
          </a:p>
        </p:txBody>
      </p:sp>
    </p:spTree>
    <p:extLst>
      <p:ext uri="{BB962C8B-B14F-4D97-AF65-F5344CB8AC3E}">
        <p14:creationId xmlns:p14="http://schemas.microsoft.com/office/powerpoint/2010/main" val="253889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8439130A-3899-C543-B4F3-BC06EDB34F5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F547F82-D082-704A-BD13-6859D31BFD90}"/>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465291" y="517254"/>
            <a:ext cx="1888508" cy="325893"/>
          </a:xfrm>
          <a:prstGeom prst="rect">
            <a:avLst/>
          </a:prstGeom>
        </p:spPr>
      </p:pic>
      <p:sp>
        <p:nvSpPr>
          <p:cNvPr id="4" name="Text Placeholder 3">
            <a:extLst>
              <a:ext uri="{FF2B5EF4-FFF2-40B4-BE49-F238E27FC236}">
                <a16:creationId xmlns:a16="http://schemas.microsoft.com/office/drawing/2014/main" id="{839BB5B9-726B-6C44-AE06-FA4734738CF0}"/>
              </a:ext>
            </a:extLst>
          </p:cNvPr>
          <p:cNvSpPr>
            <a:spLocks noGrp="1"/>
          </p:cNvSpPr>
          <p:nvPr>
            <p:ph type="body" sz="quarter" idx="10"/>
          </p:nvPr>
        </p:nvSpPr>
        <p:spPr>
          <a:xfrm>
            <a:off x="699964" y="843147"/>
            <a:ext cx="10653835" cy="550863"/>
          </a:xfrm>
        </p:spPr>
        <p:txBody>
          <a:bodyPr anchor="b">
            <a:normAutofit/>
          </a:bodyPr>
          <a:lstStyle>
            <a:lvl1pPr marL="0" indent="0">
              <a:buFontTx/>
              <a:buNone/>
              <a:defRPr sz="1400" b="0" i="0">
                <a:solidFill>
                  <a:schemeClr val="bg1"/>
                </a:solidFill>
                <a:latin typeface="Montserrat Medium" pitchFamily="2" charset="77"/>
              </a:defRPr>
            </a:lvl1pPr>
          </a:lstStyle>
          <a:p>
            <a:pPr lvl="0"/>
            <a:r>
              <a:rPr lang="en-US"/>
              <a:t>Click to edit Master text styles</a:t>
            </a:r>
          </a:p>
        </p:txBody>
      </p:sp>
      <p:sp>
        <p:nvSpPr>
          <p:cNvPr id="6" name="Text Placeholder 5">
            <a:extLst>
              <a:ext uri="{FF2B5EF4-FFF2-40B4-BE49-F238E27FC236}">
                <a16:creationId xmlns:a16="http://schemas.microsoft.com/office/drawing/2014/main" id="{D4FC0D1B-F906-D94D-A74E-7CD1F559F586}"/>
              </a:ext>
            </a:extLst>
          </p:cNvPr>
          <p:cNvSpPr>
            <a:spLocks noGrp="1"/>
          </p:cNvSpPr>
          <p:nvPr>
            <p:ph type="body" sz="quarter" idx="11"/>
          </p:nvPr>
        </p:nvSpPr>
        <p:spPr>
          <a:xfrm>
            <a:off x="700088" y="1614488"/>
            <a:ext cx="10653712" cy="4762500"/>
          </a:xfrm>
        </p:spPr>
        <p:txBody>
          <a:bodyPr>
            <a:normAutofit/>
          </a:bodyPr>
          <a:lstStyle>
            <a:lvl1pPr marL="0" indent="0">
              <a:buFontTx/>
              <a:buNone/>
              <a:defRPr sz="900" b="0" i="0">
                <a:solidFill>
                  <a:schemeClr val="bg1"/>
                </a:solidFill>
                <a:latin typeface="Montserrat" pitchFamily="2" charset="77"/>
              </a:defRPr>
            </a:lvl1pPr>
            <a:lvl2pPr marL="457200" indent="0">
              <a:buFontTx/>
              <a:buNone/>
              <a:defRPr sz="800" b="0" i="0">
                <a:solidFill>
                  <a:schemeClr val="bg1"/>
                </a:solidFill>
                <a:latin typeface="Montserrat" pitchFamily="2" charset="77"/>
              </a:defRPr>
            </a:lvl2pPr>
            <a:lvl3pPr marL="914400" indent="0">
              <a:buFontTx/>
              <a:buNone/>
              <a:defRPr sz="800" b="0" i="0">
                <a:solidFill>
                  <a:schemeClr val="bg1"/>
                </a:solidFill>
                <a:latin typeface="Montserrat" pitchFamily="2" charset="77"/>
              </a:defRPr>
            </a:lvl3pPr>
            <a:lvl4pPr marL="1371600" indent="0">
              <a:buFontTx/>
              <a:buNone/>
              <a:defRPr sz="800" b="0" i="0">
                <a:solidFill>
                  <a:schemeClr val="bg1"/>
                </a:solidFill>
                <a:latin typeface="Montserrat" pitchFamily="2" charset="77"/>
              </a:defRPr>
            </a:lvl4pPr>
            <a:lvl5pPr marL="1828800" indent="0">
              <a:buFontTx/>
              <a:buNone/>
              <a:defRPr sz="800" b="0" i="0">
                <a:solidFill>
                  <a:schemeClr val="bg1"/>
                </a:solidFill>
                <a:latin typeface="Montserrat" pitchFamily="2" charset="77"/>
              </a:defRPr>
            </a:lvl5pPr>
          </a:lstStyle>
          <a:p>
            <a:pPr lvl="0"/>
            <a:r>
              <a:rPr lang="en-US"/>
              <a:t>Click to edit Master text styles</a:t>
            </a:r>
          </a:p>
        </p:txBody>
      </p:sp>
    </p:spTree>
    <p:extLst>
      <p:ext uri="{BB962C8B-B14F-4D97-AF65-F5344CB8AC3E}">
        <p14:creationId xmlns:p14="http://schemas.microsoft.com/office/powerpoint/2010/main" val="350321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23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EFB92F-37D1-4347-9E6B-3D425F602CF6}"/>
              </a:ext>
            </a:extLst>
          </p:cNvPr>
          <p:cNvSpPr>
            <a:spLocks noGrp="1"/>
          </p:cNvSpPr>
          <p:nvPr>
            <p:ph idx="1"/>
          </p:nvPr>
        </p:nvSpPr>
        <p:spPr>
          <a:xfrm>
            <a:off x="838200" y="1544320"/>
            <a:ext cx="10515600" cy="4420117"/>
          </a:xfrm>
          <a:prstGeom prst="rect">
            <a:avLst/>
          </a:prstGeom>
        </p:spPr>
        <p:txBody>
          <a:bodyPr>
            <a:normAutofit/>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8E4A6216-D664-B241-B07C-7EA7DA684DB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5576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2EAB-73A0-1243-965F-B4FB988A1D6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811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965200" y="489205"/>
            <a:ext cx="10272184" cy="877432"/>
          </a:xfrm>
        </p:spPr>
        <p:txBody>
          <a:bodyPr lIns="0" anchor="t">
            <a:normAutofit/>
          </a:bodyPr>
          <a:lstStyle>
            <a:lvl1pPr algn="l">
              <a:defRPr sz="4000">
                <a:solidFill>
                  <a:srgbClr val="58595B"/>
                </a:solidFill>
                <a:latin typeface="Arial"/>
                <a:cs typeface="Arial"/>
              </a:defRPr>
            </a:lvl1pPr>
          </a:lstStyle>
          <a:p>
            <a:r>
              <a:rPr lang="en-US"/>
              <a:t>Click to edit Master title style</a:t>
            </a:r>
            <a:endParaRPr lang="en-US" dirty="0"/>
          </a:p>
        </p:txBody>
      </p:sp>
      <p:sp>
        <p:nvSpPr>
          <p:cNvPr id="4" name="Text Placeholder 2"/>
          <p:cNvSpPr>
            <a:spLocks noGrp="1"/>
          </p:cNvSpPr>
          <p:nvPr>
            <p:ph type="body" sz="quarter" idx="11" hasCustomPrompt="1"/>
          </p:nvPr>
        </p:nvSpPr>
        <p:spPr>
          <a:xfrm>
            <a:off x="965200" y="5552525"/>
            <a:ext cx="10272184" cy="776407"/>
          </a:xfrm>
          <a:prstGeom prst="rect">
            <a:avLst/>
          </a:prstGeom>
        </p:spPr>
        <p:txBody>
          <a:bodyPr anchor="b">
            <a:normAutofit/>
          </a:bodyPr>
          <a:lstStyle>
            <a:lvl1pPr marL="0" indent="0">
              <a:spcBef>
                <a:spcPts val="0"/>
              </a:spcBef>
              <a:spcAft>
                <a:spcPts val="800"/>
              </a:spcAft>
              <a:buNone/>
              <a:defRPr sz="1200">
                <a:solidFill>
                  <a:srgbClr val="77787B"/>
                </a:solidFill>
                <a:latin typeface="Arial Narrow"/>
                <a:cs typeface="Arial Narrow"/>
              </a:defRPr>
            </a:lvl1pPr>
          </a:lstStyle>
          <a:p>
            <a:pPr lvl="0"/>
            <a:r>
              <a:rPr lang="en-US" dirty="0"/>
              <a:t>Click to insert disclosure</a:t>
            </a:r>
          </a:p>
        </p:txBody>
      </p:sp>
    </p:spTree>
    <p:extLst>
      <p:ext uri="{BB962C8B-B14F-4D97-AF65-F5344CB8AC3E}">
        <p14:creationId xmlns:p14="http://schemas.microsoft.com/office/powerpoint/2010/main" val="206567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NO/subhead 18pt  content">
    <p:spTree>
      <p:nvGrpSpPr>
        <p:cNvPr id="1" name=""/>
        <p:cNvGrpSpPr/>
        <p:nvPr/>
      </p:nvGrpSpPr>
      <p:grpSpPr>
        <a:xfrm>
          <a:off x="0" y="0"/>
          <a:ext cx="0" cy="0"/>
          <a:chOff x="0" y="0"/>
          <a:chExt cx="0" cy="0"/>
        </a:xfrm>
      </p:grpSpPr>
      <p:sp>
        <p:nvSpPr>
          <p:cNvPr id="20" name="Text Placeholder 17"/>
          <p:cNvSpPr>
            <a:spLocks noGrp="1"/>
          </p:cNvSpPr>
          <p:nvPr>
            <p:ph type="body" sz="quarter" idx="13"/>
          </p:nvPr>
        </p:nvSpPr>
        <p:spPr>
          <a:xfrm>
            <a:off x="574337" y="6373883"/>
            <a:ext cx="10861516" cy="261672"/>
          </a:xfrm>
        </p:spPr>
        <p:txBody>
          <a:bodyPr anchor="b"/>
          <a:lstStyle>
            <a:lvl1pPr algn="l">
              <a:lnSpc>
                <a:spcPct val="100000"/>
              </a:lnSpc>
              <a:spcBef>
                <a:spcPts val="0"/>
              </a:spcBef>
              <a:spcAft>
                <a:spcPct val="0"/>
              </a:spcAft>
              <a:defRPr sz="941" b="0" i="0" u="none" baseline="0">
                <a:solidFill>
                  <a:schemeClr val="tx1">
                    <a:lumMod val="75000"/>
                    <a:lumOff val="25000"/>
                  </a:schemeClr>
                </a:solidFill>
                <a:latin typeface="Museo Sans Cond 300" panose="02000000000000000000" pitchFamily="2" charset="77"/>
              </a:defRPr>
            </a:lvl1pPr>
          </a:lstStyle>
          <a:p>
            <a:pPr lvl="0"/>
            <a:r>
              <a:rPr lang="en-US" dirty="0"/>
              <a:t>Click to edit Master text styles</a:t>
            </a:r>
          </a:p>
        </p:txBody>
      </p:sp>
      <p:sp>
        <p:nvSpPr>
          <p:cNvPr id="23" name="Title 1"/>
          <p:cNvSpPr>
            <a:spLocks noGrp="1"/>
          </p:cNvSpPr>
          <p:nvPr>
            <p:ph type="title"/>
          </p:nvPr>
        </p:nvSpPr>
        <p:spPr>
          <a:xfrm>
            <a:off x="554187" y="710342"/>
            <a:ext cx="11360727" cy="452745"/>
          </a:xfrm>
          <a:prstGeom prst="rect">
            <a:avLst/>
          </a:prstGeom>
        </p:spPr>
        <p:txBody>
          <a:bodyPr lIns="91440" tIns="45720" rIns="91440" bIns="45720">
            <a:noAutofit/>
          </a:bodyPr>
          <a:lstStyle>
            <a:lvl1pPr marL="1868" indent="0" algn="l">
              <a:lnSpc>
                <a:spcPct val="100000"/>
              </a:lnSpc>
              <a:spcBef>
                <a:spcPct val="0"/>
              </a:spcBef>
              <a:spcAft>
                <a:spcPct val="0"/>
              </a:spcAft>
              <a:defRPr sz="3412" b="0" i="0" u="none" spc="0" baseline="0">
                <a:solidFill>
                  <a:schemeClr val="accent1"/>
                </a:solidFill>
                <a:latin typeface="+mj-lt"/>
              </a:defRPr>
            </a:lvl1pPr>
          </a:lstStyle>
          <a:p>
            <a:r>
              <a:rPr lang="en-US" dirty="0"/>
              <a:t>Click to edit Master title style</a:t>
            </a:r>
          </a:p>
        </p:txBody>
      </p:sp>
      <p:sp>
        <p:nvSpPr>
          <p:cNvPr id="26" name="Text Placeholder 25"/>
          <p:cNvSpPr>
            <a:spLocks noGrp="1"/>
          </p:cNvSpPr>
          <p:nvPr>
            <p:ph type="body" sz="quarter" idx="14"/>
          </p:nvPr>
        </p:nvSpPr>
        <p:spPr>
          <a:xfrm>
            <a:off x="554186" y="1613650"/>
            <a:ext cx="11159207" cy="4574801"/>
          </a:xfrm>
        </p:spPr>
        <p:txBody>
          <a:bodyPr lIns="91440" tIns="45720" rIns="91440" bIns="45720" spcCol="0">
            <a:noAutofit/>
          </a:bodyPr>
          <a:lstStyle>
            <a:lvl1pPr algn="l">
              <a:lnSpc>
                <a:spcPct val="110000"/>
              </a:lnSpc>
              <a:spcBef>
                <a:spcPts val="2117"/>
              </a:spcBef>
              <a:spcAft>
                <a:spcPct val="0"/>
              </a:spcAft>
              <a:defRPr sz="2117" b="0" i="0" u="none" baseline="0">
                <a:solidFill>
                  <a:srgbClr val="000000"/>
                </a:solidFill>
                <a:latin typeface="Museo Sans 300" panose="02000000000000000000" pitchFamily="2" charset="77"/>
              </a:defRPr>
            </a:lvl1pPr>
            <a:lvl2pPr marL="215159" indent="-215159" algn="l">
              <a:lnSpc>
                <a:spcPct val="110000"/>
              </a:lnSpc>
              <a:spcBef>
                <a:spcPts val="705"/>
              </a:spcBef>
              <a:spcAft>
                <a:spcPct val="0"/>
              </a:spcAft>
              <a:buClr>
                <a:schemeClr val="tx1"/>
              </a:buClr>
              <a:defRPr sz="1883" b="0" i="0" u="none" baseline="0">
                <a:solidFill>
                  <a:srgbClr val="000000"/>
                </a:solidFill>
                <a:latin typeface="Museo Sans 300" panose="02000000000000000000" pitchFamily="2" charset="77"/>
              </a:defRPr>
            </a:lvl2pPr>
            <a:lvl3pPr marL="484108" indent="-215159" algn="l">
              <a:lnSpc>
                <a:spcPct val="110000"/>
              </a:lnSpc>
              <a:spcBef>
                <a:spcPts val="705"/>
              </a:spcBef>
              <a:spcAft>
                <a:spcPct val="0"/>
              </a:spcAft>
              <a:buClr>
                <a:schemeClr val="tx1"/>
              </a:buClr>
              <a:buFont typeface="Avenir LT Std 35 Light" pitchFamily="34" charset="0"/>
              <a:buChar char="–"/>
              <a:defRPr sz="1647" b="0" i="0" u="none" baseline="0">
                <a:solidFill>
                  <a:srgbClr val="000000"/>
                </a:solidFill>
                <a:latin typeface="Museo Sans 300" panose="02000000000000000000" pitchFamily="2" charset="77"/>
              </a:defRPr>
            </a:lvl3pPr>
            <a:lvl4pPr algn="l">
              <a:defRPr sz="1647">
                <a:latin typeface="Avenir LT Std 45 Book" pitchFamily="34" charset="0"/>
              </a:defRPr>
            </a:lvl4pPr>
            <a:lvl5pPr algn="l">
              <a:defRPr sz="1647">
                <a:latin typeface="Avenir LT Std 45 Book"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4"/>
          <p:cNvSpPr>
            <a:spLocks noGrp="1" noChangeArrowheads="1"/>
          </p:cNvSpPr>
          <p:nvPr>
            <p:ph type="sldNum" sz="quarter" idx="15"/>
          </p:nvPr>
        </p:nvSpPr>
        <p:spPr>
          <a:xfrm>
            <a:off x="11587788" y="6464395"/>
            <a:ext cx="406016" cy="191900"/>
          </a:xfrm>
          <a:prstGeom prst="rect">
            <a:avLst/>
          </a:prstGeom>
          <a:ln/>
        </p:spPr>
        <p:txBody>
          <a:bodyPr/>
          <a:lstStyle>
            <a:lvl1pPr>
              <a:defRPr/>
            </a:lvl1pPr>
          </a:lstStyle>
          <a:p>
            <a:pPr defTabSz="1075796">
              <a:defRPr/>
            </a:pPr>
            <a:fld id="{2D17D1ED-468A-49C7-93C9-1E6D00169134}" type="slidenum">
              <a:rPr lang="en-US" sz="2117" kern="0" smtClean="0">
                <a:solidFill>
                  <a:sysClr val="windowText" lastClr="000000"/>
                </a:solidFill>
              </a:rPr>
              <a:pPr defTabSz="1075796">
                <a:defRPr/>
              </a:pPr>
              <a:t>‹#›</a:t>
            </a:fld>
            <a:endParaRPr lang="en-US" sz="2117" kern="0" dirty="0">
              <a:solidFill>
                <a:sysClr val="windowText" lastClr="000000"/>
              </a:solidFill>
            </a:endParaRPr>
          </a:p>
        </p:txBody>
      </p:sp>
    </p:spTree>
    <p:extLst>
      <p:ext uri="{BB962C8B-B14F-4D97-AF65-F5344CB8AC3E}">
        <p14:creationId xmlns:p14="http://schemas.microsoft.com/office/powerpoint/2010/main" val="410957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1 line) + Subtitl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965200" y="5552525"/>
            <a:ext cx="10272184" cy="776407"/>
          </a:xfrm>
          <a:prstGeom prst="rect">
            <a:avLst/>
          </a:prstGeom>
        </p:spPr>
        <p:txBody>
          <a:bodyPr anchor="b">
            <a:normAutofit/>
          </a:bodyPr>
          <a:lstStyle>
            <a:lvl1pPr marL="0" indent="0">
              <a:spcBef>
                <a:spcPts val="0"/>
              </a:spcBef>
              <a:spcAft>
                <a:spcPts val="800"/>
              </a:spcAft>
              <a:buNone/>
              <a:defRPr sz="1200">
                <a:solidFill>
                  <a:srgbClr val="77787B"/>
                </a:solidFill>
                <a:latin typeface="Arial Narrow"/>
                <a:cs typeface="Arial Narrow"/>
              </a:defRPr>
            </a:lvl1pPr>
          </a:lstStyle>
          <a:p>
            <a:pPr lvl="0"/>
            <a:r>
              <a:rPr lang="en-US" dirty="0"/>
              <a:t>Click to insert disclosure</a:t>
            </a:r>
          </a:p>
        </p:txBody>
      </p:sp>
      <p:sp>
        <p:nvSpPr>
          <p:cNvPr id="6" name="Title 1"/>
          <p:cNvSpPr>
            <a:spLocks noGrp="1"/>
          </p:cNvSpPr>
          <p:nvPr>
            <p:ph type="title" hasCustomPrompt="1"/>
          </p:nvPr>
        </p:nvSpPr>
        <p:spPr>
          <a:xfrm>
            <a:off x="965200" y="489205"/>
            <a:ext cx="10272184" cy="739520"/>
          </a:xfrm>
        </p:spPr>
        <p:txBody>
          <a:bodyPr lIns="0" anchor="t">
            <a:normAutofit/>
          </a:bodyPr>
          <a:lstStyle>
            <a:lvl1pPr algn="l">
              <a:defRPr sz="4000" baseline="0">
                <a:solidFill>
                  <a:srgbClr val="58595B"/>
                </a:solidFill>
                <a:latin typeface="Arial"/>
                <a:cs typeface="Arial"/>
              </a:defRPr>
            </a:lvl1pPr>
          </a:lstStyle>
          <a:p>
            <a:r>
              <a:rPr lang="en-US" dirty="0"/>
              <a:t>Title of Slide – One line</a:t>
            </a:r>
          </a:p>
        </p:txBody>
      </p:sp>
      <p:sp>
        <p:nvSpPr>
          <p:cNvPr id="8" name="Text Placeholder 8"/>
          <p:cNvSpPr>
            <a:spLocks noGrp="1"/>
          </p:cNvSpPr>
          <p:nvPr>
            <p:ph type="body" sz="quarter" idx="10" hasCustomPrompt="1"/>
          </p:nvPr>
        </p:nvSpPr>
        <p:spPr>
          <a:xfrm>
            <a:off x="965201" y="1238806"/>
            <a:ext cx="10259483" cy="492157"/>
          </a:xfrm>
          <a:prstGeom prst="rect">
            <a:avLst/>
          </a:prstGeom>
        </p:spPr>
        <p:txBody>
          <a:bodyPr anchor="t"/>
          <a:lstStyle>
            <a:lvl1pPr marL="0" indent="0">
              <a:buNone/>
              <a:defRPr sz="2133" baseline="0">
                <a:solidFill>
                  <a:srgbClr val="77787B"/>
                </a:solidFill>
              </a:defRPr>
            </a:lvl1pPr>
          </a:lstStyle>
          <a:p>
            <a:pPr lvl="0"/>
            <a:r>
              <a:rPr lang="en-US" dirty="0"/>
              <a:t>Subtitle of slide</a:t>
            </a:r>
          </a:p>
        </p:txBody>
      </p:sp>
    </p:spTree>
    <p:extLst>
      <p:ext uri="{BB962C8B-B14F-4D97-AF65-F5344CB8AC3E}">
        <p14:creationId xmlns:p14="http://schemas.microsoft.com/office/powerpoint/2010/main" val="63647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6100" y="1"/>
            <a:ext cx="10972800" cy="931335"/>
          </a:xfrm>
        </p:spPr>
        <p:txBody>
          <a:bodyPr/>
          <a:lstStyle/>
          <a:p>
            <a:r>
              <a:rPr lang="en-US"/>
              <a:t>Click to edit Master title style</a:t>
            </a:r>
          </a:p>
        </p:txBody>
      </p:sp>
      <p:sp>
        <p:nvSpPr>
          <p:cNvPr id="3" name="Content Placeholder 2"/>
          <p:cNvSpPr>
            <a:spLocks noGrp="1"/>
          </p:cNvSpPr>
          <p:nvPr>
            <p:ph idx="1"/>
          </p:nvPr>
        </p:nvSpPr>
        <p:spPr>
          <a:xfrm>
            <a:off x="838200" y="1544320"/>
            <a:ext cx="10515600" cy="442011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3"/>
          </p:nvPr>
        </p:nvSpPr>
        <p:spPr>
          <a:xfrm>
            <a:off x="546101" y="838200"/>
            <a:ext cx="10968567" cy="762000"/>
          </a:xfrm>
          <a:prstGeom prst="rect">
            <a:avLst/>
          </a:prstGeom>
        </p:spPr>
        <p:txBody>
          <a:bodyPr>
            <a:normAutofit/>
          </a:bodyPr>
          <a:lstStyle>
            <a:lvl1pPr>
              <a:buFontTx/>
              <a:buNone/>
              <a:defRPr sz="2300">
                <a:solidFill>
                  <a:srgbClr val="A8996E"/>
                </a:solidFill>
              </a:defRPr>
            </a:lvl1pPr>
          </a:lstStyle>
          <a:p>
            <a:pPr lvl="0"/>
            <a:endParaRPr lang="en-US" dirty="0"/>
          </a:p>
        </p:txBody>
      </p:sp>
    </p:spTree>
    <p:extLst>
      <p:ext uri="{BB962C8B-B14F-4D97-AF65-F5344CB8AC3E}">
        <p14:creationId xmlns:p14="http://schemas.microsoft.com/office/powerpoint/2010/main" val="209071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965200" y="5552525"/>
            <a:ext cx="10272184" cy="776407"/>
          </a:xfrm>
          <a:prstGeom prst="rect">
            <a:avLst/>
          </a:prstGeom>
        </p:spPr>
        <p:txBody>
          <a:bodyPr anchor="b">
            <a:normAutofit/>
          </a:bodyPr>
          <a:lstStyle>
            <a:lvl1pPr marL="0" indent="0">
              <a:spcBef>
                <a:spcPts val="0"/>
              </a:spcBef>
              <a:buNone/>
              <a:defRPr sz="1200">
                <a:solidFill>
                  <a:srgbClr val="77787B"/>
                </a:solidFill>
                <a:latin typeface="Arial Narrow"/>
                <a:cs typeface="Arial Narrow"/>
              </a:defRPr>
            </a:lvl1pPr>
          </a:lstStyle>
          <a:p>
            <a:pPr lvl="0"/>
            <a:r>
              <a:rPr lang="en-US" dirty="0"/>
              <a:t>Click to insert disclosure</a:t>
            </a:r>
          </a:p>
        </p:txBody>
      </p:sp>
    </p:spTree>
    <p:extLst>
      <p:ext uri="{BB962C8B-B14F-4D97-AF65-F5344CB8AC3E}">
        <p14:creationId xmlns:p14="http://schemas.microsoft.com/office/powerpoint/2010/main" val="157393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subhead">
    <p:spTree>
      <p:nvGrpSpPr>
        <p:cNvPr id="1" name=""/>
        <p:cNvGrpSpPr/>
        <p:nvPr/>
      </p:nvGrpSpPr>
      <p:grpSpPr>
        <a:xfrm>
          <a:off x="0" y="0"/>
          <a:ext cx="0" cy="0"/>
          <a:chOff x="0" y="0"/>
          <a:chExt cx="0" cy="0"/>
        </a:xfrm>
      </p:grpSpPr>
      <p:sp>
        <p:nvSpPr>
          <p:cNvPr id="23" name="Title 1"/>
          <p:cNvSpPr>
            <a:spLocks noGrp="1"/>
          </p:cNvSpPr>
          <p:nvPr>
            <p:ph type="title"/>
          </p:nvPr>
        </p:nvSpPr>
        <p:spPr>
          <a:xfrm>
            <a:off x="554181" y="710339"/>
            <a:ext cx="11285158" cy="463223"/>
          </a:xfrm>
          <a:prstGeom prst="rect">
            <a:avLst/>
          </a:prstGeom>
        </p:spPr>
        <p:txBody>
          <a:bodyPr lIns="91440" tIns="45720" rIns="91440" bIns="45720">
            <a:noAutofit/>
          </a:bodyPr>
          <a:lstStyle>
            <a:lvl1pPr marL="1401" indent="0" algn="l">
              <a:lnSpc>
                <a:spcPct val="100000"/>
              </a:lnSpc>
              <a:spcBef>
                <a:spcPct val="0"/>
              </a:spcBef>
              <a:spcAft>
                <a:spcPct val="0"/>
              </a:spcAft>
              <a:defRPr sz="2294" b="0" i="0" u="none" spc="0" baseline="0">
                <a:solidFill>
                  <a:schemeClr val="accent1"/>
                </a:solidFill>
                <a:latin typeface="Arial" pitchFamily="34" charset="0"/>
                <a:cs typeface="Arial" pitchFamily="34" charset="0"/>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254EB12F-8D78-45BF-98F7-EDA2AB3E717C}"/>
              </a:ext>
            </a:extLst>
          </p:cNvPr>
          <p:cNvSpPr>
            <a:spLocks noGrp="1"/>
          </p:cNvSpPr>
          <p:nvPr>
            <p:ph type="sldNum" sz="quarter" idx="4"/>
          </p:nvPr>
        </p:nvSpPr>
        <p:spPr>
          <a:xfrm>
            <a:off x="11582400" y="6365838"/>
            <a:ext cx="598516" cy="274320"/>
          </a:xfrm>
          <a:prstGeom prst="rect">
            <a:avLst/>
          </a:prstGeom>
        </p:spPr>
        <p:txBody>
          <a:bodyPr vert="horz" lIns="0" tIns="45720" rIns="0" bIns="45720" rtlCol="0" anchor="b"/>
          <a:lstStyle>
            <a:lvl1pPr algn="l">
              <a:defRPr sz="1059">
                <a:solidFill>
                  <a:srgbClr val="898989"/>
                </a:solidFill>
                <a:latin typeface="+mn-lt"/>
              </a:defRPr>
            </a:lvl1pPr>
          </a:lstStyle>
          <a:p>
            <a:fld id="{24B40F9F-0AC4-48F0-83B8-01BE6978664E}" type="slidenum">
              <a:rPr lang="en-US" smtClean="0"/>
              <a:pPr/>
              <a:t>‹#›</a:t>
            </a:fld>
            <a:endParaRPr lang="en-US"/>
          </a:p>
        </p:txBody>
      </p:sp>
      <p:sp>
        <p:nvSpPr>
          <p:cNvPr id="20" name="Text Placeholder 1"/>
          <p:cNvSpPr>
            <a:spLocks noGrp="1"/>
          </p:cNvSpPr>
          <p:nvPr>
            <p:ph type="body" sz="quarter" idx="13" hasCustomPrompt="1"/>
          </p:nvPr>
        </p:nvSpPr>
        <p:spPr>
          <a:xfrm>
            <a:off x="574332" y="6373882"/>
            <a:ext cx="10861516" cy="261672"/>
          </a:xfrm>
          <a:prstGeom prst="rect">
            <a:avLst/>
          </a:prstGeom>
        </p:spPr>
        <p:txBody>
          <a:bodyPr anchor="b">
            <a:noAutofit/>
          </a:bodyPr>
          <a:lstStyle>
            <a:lvl1pPr algn="l">
              <a:lnSpc>
                <a:spcPct val="100000"/>
              </a:lnSpc>
              <a:spcBef>
                <a:spcPts val="0"/>
              </a:spcBef>
              <a:spcAft>
                <a:spcPct val="0"/>
              </a:spcAft>
              <a:defRPr sz="706" b="0" i="0" u="none" baseline="0">
                <a:solidFill>
                  <a:schemeClr val="tx1">
                    <a:lumMod val="75000"/>
                    <a:lumOff val="25000"/>
                  </a:schemeClr>
                </a:solidFill>
                <a:latin typeface="Arial Narrow"/>
              </a:defRPr>
            </a:lvl1pPr>
          </a:lstStyle>
          <a:p>
            <a:pPr lvl="0"/>
            <a:r>
              <a:rPr lang="en-US"/>
              <a:t>Click to edit Master text styles</a:t>
            </a:r>
          </a:p>
        </p:txBody>
      </p:sp>
      <p:sp>
        <p:nvSpPr>
          <p:cNvPr id="24" name="Text Placeholder 3"/>
          <p:cNvSpPr>
            <a:spLocks noGrp="1"/>
          </p:cNvSpPr>
          <p:nvPr>
            <p:ph type="body" sz="quarter" idx="10"/>
          </p:nvPr>
        </p:nvSpPr>
        <p:spPr>
          <a:xfrm>
            <a:off x="554182" y="1131559"/>
            <a:ext cx="11280741" cy="414618"/>
          </a:xfrm>
          <a:prstGeom prst="rect">
            <a:avLst/>
          </a:prstGeom>
        </p:spPr>
        <p:txBody>
          <a:bodyPr lIns="91440" tIns="45720" rIns="91440" bIns="45720">
            <a:noAutofit/>
          </a:bodyPr>
          <a:lstStyle>
            <a:lvl1pPr marL="0" marR="0" indent="1401" algn="l" defTabSz="875507" rtl="0" eaLnBrk="1" fontAlgn="base" latinLnBrk="0" hangingPunct="1">
              <a:lnSpc>
                <a:spcPct val="100000"/>
              </a:lnSpc>
              <a:spcBef>
                <a:spcPts val="1059"/>
              </a:spcBef>
              <a:spcAft>
                <a:spcPct val="0"/>
              </a:spcAft>
              <a:buClrTx/>
              <a:buSzTx/>
              <a:buFontTx/>
              <a:buNone/>
              <a:tabLst/>
              <a:defRPr sz="1412" b="0" i="0" u="none" spc="0" baseline="0">
                <a:solidFill>
                  <a:schemeClr val="tx1">
                    <a:lumMod val="50000"/>
                    <a:lumOff val="50000"/>
                  </a:schemeClr>
                </a:solidFill>
                <a:latin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75605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D407-9434-5149-82EC-30A12955C50C}"/>
              </a:ext>
            </a:extLst>
          </p:cNvPr>
          <p:cNvSpPr>
            <a:spLocks noGrp="1"/>
          </p:cNvSpPr>
          <p:nvPr>
            <p:ph type="title"/>
          </p:nvPr>
        </p:nvSpPr>
        <p:spPr>
          <a:xfrm>
            <a:off x="838200" y="0"/>
            <a:ext cx="10515600" cy="950026"/>
          </a:xfrm>
        </p:spPr>
        <p:txBody>
          <a:bodyPr anchor="b">
            <a:normAutofit/>
          </a:bodyPr>
          <a:lstStyle>
            <a:lvl1pPr>
              <a:defRPr sz="3000" b="0" i="0">
                <a:solidFill>
                  <a:srgbClr val="003A5D"/>
                </a:solidFill>
                <a:latin typeface="Montserrat Medium"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AEE6B3-83BD-FA4F-9007-CF116B5614CD}"/>
              </a:ext>
            </a:extLst>
          </p:cNvPr>
          <p:cNvSpPr>
            <a:spLocks noGrp="1"/>
          </p:cNvSpPr>
          <p:nvPr>
            <p:ph idx="1"/>
          </p:nvPr>
        </p:nvSpPr>
        <p:spPr>
          <a:xfrm>
            <a:off x="838200" y="1662546"/>
            <a:ext cx="10515600" cy="4423920"/>
          </a:xfrm>
        </p:spPr>
        <p:txBody>
          <a:bodyPr/>
          <a:lstStyle>
            <a:lvl1pPr>
              <a:lnSpc>
                <a:spcPct val="100000"/>
              </a:lnSpc>
              <a:buClr>
                <a:srgbClr val="003A5D"/>
              </a:buClr>
              <a:defRPr sz="2400">
                <a:solidFill>
                  <a:srgbClr val="3D4543"/>
                </a:solidFill>
                <a:latin typeface="Montserrat" pitchFamily="2" charset="77"/>
              </a:defRPr>
            </a:lvl1pPr>
            <a:lvl2pPr>
              <a:lnSpc>
                <a:spcPct val="100000"/>
              </a:lnSpc>
              <a:buClr>
                <a:srgbClr val="003A5D"/>
              </a:buClr>
              <a:defRPr sz="2000">
                <a:solidFill>
                  <a:srgbClr val="3D4543"/>
                </a:solidFill>
                <a:latin typeface="Montserrat" pitchFamily="2" charset="77"/>
              </a:defRPr>
            </a:lvl2pPr>
            <a:lvl3pPr>
              <a:lnSpc>
                <a:spcPct val="100000"/>
              </a:lnSpc>
              <a:buClr>
                <a:srgbClr val="003A5D"/>
              </a:buClr>
              <a:defRPr sz="1800">
                <a:solidFill>
                  <a:srgbClr val="3D4543"/>
                </a:solidFill>
                <a:latin typeface="Montserrat" pitchFamily="2" charset="77"/>
              </a:defRPr>
            </a:lvl3pPr>
            <a:lvl4pPr>
              <a:lnSpc>
                <a:spcPct val="100000"/>
              </a:lnSpc>
              <a:buClr>
                <a:srgbClr val="003A5D"/>
              </a:buClr>
              <a:defRPr sz="1800">
                <a:solidFill>
                  <a:srgbClr val="3D4543"/>
                </a:solidFill>
                <a:latin typeface="Montserrat" pitchFamily="2" charset="77"/>
              </a:defRPr>
            </a:lvl4pPr>
            <a:lvl5pPr>
              <a:lnSpc>
                <a:spcPct val="100000"/>
              </a:lnSpc>
              <a:buClr>
                <a:srgbClr val="003A5D"/>
              </a:buClr>
              <a:defRPr sz="1800">
                <a:solidFill>
                  <a:srgbClr val="3D4543"/>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AD05941-B7EC-2540-B14C-053744604F6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5291" y="517254"/>
            <a:ext cx="1888509" cy="325893"/>
          </a:xfrm>
          <a:prstGeom prst="rect">
            <a:avLst/>
          </a:prstGeom>
        </p:spPr>
      </p:pic>
      <p:sp>
        <p:nvSpPr>
          <p:cNvPr id="11" name="Text Placeholder 10">
            <a:extLst>
              <a:ext uri="{FF2B5EF4-FFF2-40B4-BE49-F238E27FC236}">
                <a16:creationId xmlns:a16="http://schemas.microsoft.com/office/drawing/2014/main" id="{78E22B0A-4EF0-1A48-A8AD-9B91BA828940}"/>
              </a:ext>
            </a:extLst>
          </p:cNvPr>
          <p:cNvSpPr>
            <a:spLocks noGrp="1"/>
          </p:cNvSpPr>
          <p:nvPr>
            <p:ph type="body" sz="quarter" idx="10"/>
          </p:nvPr>
        </p:nvSpPr>
        <p:spPr>
          <a:xfrm>
            <a:off x="838200" y="1085766"/>
            <a:ext cx="10515600" cy="357188"/>
          </a:xfrm>
        </p:spPr>
        <p:txBody>
          <a:bodyPr>
            <a:normAutofit/>
          </a:bodyPr>
          <a:lstStyle>
            <a:lvl1pPr marL="0" indent="0">
              <a:buFontTx/>
              <a:buNone/>
              <a:defRPr sz="1800" b="0" i="0">
                <a:latin typeface="Montserrat Medium"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6EB52B86-ECFB-2A46-9D27-FD96999BE280}"/>
              </a:ext>
            </a:extLst>
          </p:cNvPr>
          <p:cNvSpPr>
            <a:spLocks noGrp="1"/>
          </p:cNvSpPr>
          <p:nvPr>
            <p:ph type="body" sz="quarter" idx="11"/>
          </p:nvPr>
        </p:nvSpPr>
        <p:spPr>
          <a:xfrm>
            <a:off x="838200" y="6176963"/>
            <a:ext cx="10515600" cy="330715"/>
          </a:xfrm>
        </p:spPr>
        <p:txBody>
          <a:bodyPr>
            <a:normAutofit/>
          </a:bodyPr>
          <a:lstStyle>
            <a:lvl1pPr marL="0" indent="0">
              <a:buFontTx/>
              <a:buNone/>
              <a:defRPr sz="800" b="0" i="0">
                <a:latin typeface="Montserrat Medium" pitchFamily="2" charset="77"/>
              </a:defRPr>
            </a:lvl1pPr>
          </a:lstStyle>
          <a:p>
            <a:pPr lvl="0"/>
            <a:r>
              <a:rPr lang="en-US"/>
              <a:t>Click to edit Master text styles</a:t>
            </a:r>
          </a:p>
        </p:txBody>
      </p:sp>
    </p:spTree>
    <p:extLst>
      <p:ext uri="{BB962C8B-B14F-4D97-AF65-F5344CB8AC3E}">
        <p14:creationId xmlns:p14="http://schemas.microsoft.com/office/powerpoint/2010/main" val="146885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s or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D407-9434-5149-82EC-30A12955C50C}"/>
              </a:ext>
            </a:extLst>
          </p:cNvPr>
          <p:cNvSpPr>
            <a:spLocks noGrp="1"/>
          </p:cNvSpPr>
          <p:nvPr>
            <p:ph type="title"/>
          </p:nvPr>
        </p:nvSpPr>
        <p:spPr>
          <a:xfrm>
            <a:off x="838200" y="0"/>
            <a:ext cx="10515600" cy="950026"/>
          </a:xfrm>
        </p:spPr>
        <p:txBody>
          <a:bodyPr anchor="b">
            <a:normAutofit/>
          </a:bodyPr>
          <a:lstStyle>
            <a:lvl1pPr>
              <a:defRPr sz="3000" b="0" i="0">
                <a:solidFill>
                  <a:srgbClr val="003A5D"/>
                </a:solidFill>
                <a:latin typeface="Montserrat Medium" pitchFamily="2" charset="77"/>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3AD05941-B7EC-2540-B14C-053744604F6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5291" y="517254"/>
            <a:ext cx="1888509" cy="325893"/>
          </a:xfrm>
          <a:prstGeom prst="rect">
            <a:avLst/>
          </a:prstGeom>
        </p:spPr>
      </p:pic>
      <p:sp>
        <p:nvSpPr>
          <p:cNvPr id="11" name="Text Placeholder 10">
            <a:extLst>
              <a:ext uri="{FF2B5EF4-FFF2-40B4-BE49-F238E27FC236}">
                <a16:creationId xmlns:a16="http://schemas.microsoft.com/office/drawing/2014/main" id="{78E22B0A-4EF0-1A48-A8AD-9B91BA828940}"/>
              </a:ext>
            </a:extLst>
          </p:cNvPr>
          <p:cNvSpPr>
            <a:spLocks noGrp="1"/>
          </p:cNvSpPr>
          <p:nvPr>
            <p:ph type="body" sz="quarter" idx="10"/>
          </p:nvPr>
        </p:nvSpPr>
        <p:spPr>
          <a:xfrm>
            <a:off x="838200" y="1085766"/>
            <a:ext cx="10515600" cy="357188"/>
          </a:xfrm>
        </p:spPr>
        <p:txBody>
          <a:bodyPr>
            <a:normAutofit/>
          </a:bodyPr>
          <a:lstStyle>
            <a:lvl1pPr marL="0" indent="0">
              <a:buFontTx/>
              <a:buNone/>
              <a:defRPr sz="1800" b="0" i="0">
                <a:latin typeface="Montserrat Medium"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6EB52B86-ECFB-2A46-9D27-FD96999BE280}"/>
              </a:ext>
            </a:extLst>
          </p:cNvPr>
          <p:cNvSpPr>
            <a:spLocks noGrp="1"/>
          </p:cNvSpPr>
          <p:nvPr>
            <p:ph type="body" sz="quarter" idx="11"/>
          </p:nvPr>
        </p:nvSpPr>
        <p:spPr>
          <a:xfrm>
            <a:off x="838200" y="6176963"/>
            <a:ext cx="10515600" cy="330715"/>
          </a:xfrm>
        </p:spPr>
        <p:txBody>
          <a:bodyPr>
            <a:normAutofit/>
          </a:bodyPr>
          <a:lstStyle>
            <a:lvl1pPr marL="0" indent="0">
              <a:buFontTx/>
              <a:buNone/>
              <a:defRPr sz="800" b="0" i="0">
                <a:latin typeface="Montserrat Medium" pitchFamily="2" charset="77"/>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69A124A3-58D7-C443-A40B-F91172509966}"/>
              </a:ext>
            </a:extLst>
          </p:cNvPr>
          <p:cNvSpPr>
            <a:spLocks noGrp="1"/>
          </p:cNvSpPr>
          <p:nvPr>
            <p:ph type="pic" sz="quarter" idx="12"/>
          </p:nvPr>
        </p:nvSpPr>
        <p:spPr>
          <a:xfrm>
            <a:off x="838200" y="1590675"/>
            <a:ext cx="10515600" cy="4465638"/>
          </a:xfrm>
        </p:spPr>
        <p:txBody>
          <a:bodyPr/>
          <a:lstStyle>
            <a:lvl1pPr marL="0" indent="0" algn="l">
              <a:buFontTx/>
              <a:buNone/>
              <a:defRPr b="0" i="0">
                <a:solidFill>
                  <a:srgbClr val="C00000"/>
                </a:solidFill>
                <a:latin typeface="Montserrat" pitchFamily="2" charset="77"/>
              </a:defRPr>
            </a:lvl1pPr>
          </a:lstStyle>
          <a:p>
            <a:r>
              <a:rPr lang="en-US"/>
              <a:t>Click icon to add picture</a:t>
            </a:r>
            <a:endParaRPr lang="en-US" dirty="0"/>
          </a:p>
        </p:txBody>
      </p:sp>
    </p:spTree>
    <p:extLst>
      <p:ext uri="{BB962C8B-B14F-4D97-AF65-F5344CB8AC3E}">
        <p14:creationId xmlns:p14="http://schemas.microsoft.com/office/powerpoint/2010/main" val="25700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D407-9434-5149-82EC-30A12955C50C}"/>
              </a:ext>
            </a:extLst>
          </p:cNvPr>
          <p:cNvSpPr>
            <a:spLocks noGrp="1"/>
          </p:cNvSpPr>
          <p:nvPr>
            <p:ph type="title"/>
          </p:nvPr>
        </p:nvSpPr>
        <p:spPr>
          <a:xfrm>
            <a:off x="838200" y="0"/>
            <a:ext cx="10515600" cy="950026"/>
          </a:xfrm>
        </p:spPr>
        <p:txBody>
          <a:bodyPr anchor="b">
            <a:normAutofit/>
          </a:bodyPr>
          <a:lstStyle>
            <a:lvl1pPr>
              <a:defRPr sz="3000" b="0" i="0">
                <a:solidFill>
                  <a:srgbClr val="003A5D"/>
                </a:solidFill>
                <a:latin typeface="Montserrat Medium" pitchFamily="2" charset="77"/>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3AD05941-B7EC-2540-B14C-053744604F6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5291" y="517254"/>
            <a:ext cx="1888509" cy="325893"/>
          </a:xfrm>
          <a:prstGeom prst="rect">
            <a:avLst/>
          </a:prstGeom>
        </p:spPr>
      </p:pic>
      <p:sp>
        <p:nvSpPr>
          <p:cNvPr id="11" name="Text Placeholder 10">
            <a:extLst>
              <a:ext uri="{FF2B5EF4-FFF2-40B4-BE49-F238E27FC236}">
                <a16:creationId xmlns:a16="http://schemas.microsoft.com/office/drawing/2014/main" id="{78E22B0A-4EF0-1A48-A8AD-9B91BA828940}"/>
              </a:ext>
            </a:extLst>
          </p:cNvPr>
          <p:cNvSpPr>
            <a:spLocks noGrp="1"/>
          </p:cNvSpPr>
          <p:nvPr>
            <p:ph type="body" sz="quarter" idx="10"/>
          </p:nvPr>
        </p:nvSpPr>
        <p:spPr>
          <a:xfrm>
            <a:off x="838200" y="1085766"/>
            <a:ext cx="10515600" cy="357188"/>
          </a:xfrm>
        </p:spPr>
        <p:txBody>
          <a:bodyPr>
            <a:normAutofit/>
          </a:bodyPr>
          <a:lstStyle>
            <a:lvl1pPr marL="0" indent="0">
              <a:buFontTx/>
              <a:buNone/>
              <a:defRPr sz="1800" b="0" i="0">
                <a:latin typeface="Montserrat Medium"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6EB52B86-ECFB-2A46-9D27-FD96999BE280}"/>
              </a:ext>
            </a:extLst>
          </p:cNvPr>
          <p:cNvSpPr>
            <a:spLocks noGrp="1"/>
          </p:cNvSpPr>
          <p:nvPr>
            <p:ph type="body" sz="quarter" idx="11"/>
          </p:nvPr>
        </p:nvSpPr>
        <p:spPr>
          <a:xfrm>
            <a:off x="838200" y="6176963"/>
            <a:ext cx="10515600" cy="330715"/>
          </a:xfrm>
        </p:spPr>
        <p:txBody>
          <a:bodyPr>
            <a:normAutofit/>
          </a:bodyPr>
          <a:lstStyle>
            <a:lvl1pPr marL="0" indent="0">
              <a:buFontTx/>
              <a:buNone/>
              <a:defRPr sz="800" b="0" i="0">
                <a:latin typeface="Montserrat Medium" pitchFamily="2" charset="77"/>
              </a:defRPr>
            </a:lvl1pPr>
          </a:lstStyle>
          <a:p>
            <a:pPr lvl="0"/>
            <a:r>
              <a:rPr lang="en-US"/>
              <a:t>Click to edit Master text styles</a:t>
            </a:r>
          </a:p>
        </p:txBody>
      </p:sp>
    </p:spTree>
    <p:extLst>
      <p:ext uri="{BB962C8B-B14F-4D97-AF65-F5344CB8AC3E}">
        <p14:creationId xmlns:p14="http://schemas.microsoft.com/office/powerpoint/2010/main" val="163390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D05941-B7EC-2540-B14C-053744604F6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5291" y="517254"/>
            <a:ext cx="1888509" cy="325893"/>
          </a:xfrm>
          <a:prstGeom prst="rect">
            <a:avLst/>
          </a:prstGeom>
        </p:spPr>
      </p:pic>
      <p:sp>
        <p:nvSpPr>
          <p:cNvPr id="13" name="Text Placeholder 12">
            <a:extLst>
              <a:ext uri="{FF2B5EF4-FFF2-40B4-BE49-F238E27FC236}">
                <a16:creationId xmlns:a16="http://schemas.microsoft.com/office/drawing/2014/main" id="{6EB52B86-ECFB-2A46-9D27-FD96999BE280}"/>
              </a:ext>
            </a:extLst>
          </p:cNvPr>
          <p:cNvSpPr>
            <a:spLocks noGrp="1"/>
          </p:cNvSpPr>
          <p:nvPr>
            <p:ph type="body" sz="quarter" idx="11"/>
          </p:nvPr>
        </p:nvSpPr>
        <p:spPr>
          <a:xfrm>
            <a:off x="838200" y="6176963"/>
            <a:ext cx="10515600" cy="330715"/>
          </a:xfrm>
        </p:spPr>
        <p:txBody>
          <a:bodyPr>
            <a:normAutofit/>
          </a:bodyPr>
          <a:lstStyle>
            <a:lvl1pPr marL="0" indent="0">
              <a:buFontTx/>
              <a:buNone/>
              <a:defRPr sz="800" b="0" i="0">
                <a:latin typeface="Montserrat Medium" pitchFamily="2" charset="77"/>
              </a:defRPr>
            </a:lvl1pPr>
          </a:lstStyle>
          <a:p>
            <a:pPr lvl="0"/>
            <a:r>
              <a:rPr lang="en-US"/>
              <a:t>Click to edit Master text styles</a:t>
            </a:r>
          </a:p>
        </p:txBody>
      </p:sp>
    </p:spTree>
    <p:extLst>
      <p:ext uri="{BB962C8B-B14F-4D97-AF65-F5344CB8AC3E}">
        <p14:creationId xmlns:p14="http://schemas.microsoft.com/office/powerpoint/2010/main" val="385132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8439130A-3899-C543-B4F3-BC06EDB34F5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4645C7A-5728-E946-BA39-E97C2C56CA2D}"/>
              </a:ext>
            </a:extLst>
          </p:cNvPr>
          <p:cNvSpPr>
            <a:spLocks noGrp="1"/>
          </p:cNvSpPr>
          <p:nvPr>
            <p:ph type="subTitle" idx="1"/>
          </p:nvPr>
        </p:nvSpPr>
        <p:spPr>
          <a:xfrm>
            <a:off x="1524000" y="3627042"/>
            <a:ext cx="9144000" cy="459305"/>
          </a:xfrm>
        </p:spPr>
        <p:txBody>
          <a:bodyPr/>
          <a:lstStyle>
            <a:lvl1pPr marL="0" indent="0" algn="ctr">
              <a:buNone/>
              <a:defRPr sz="24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B45D8F48-E11F-324D-B6BF-D8260455FDC3}"/>
              </a:ext>
            </a:extLst>
          </p:cNvPr>
          <p:cNvCxnSpPr>
            <a:cxnSpLocks/>
          </p:cNvCxnSpPr>
          <p:nvPr userDrawn="1"/>
        </p:nvCxnSpPr>
        <p:spPr>
          <a:xfrm>
            <a:off x="1524000" y="3422722"/>
            <a:ext cx="9144000" cy="0"/>
          </a:xfrm>
          <a:prstGeom prst="line">
            <a:avLst/>
          </a:prstGeom>
          <a:ln w="38100">
            <a:solidFill>
              <a:srgbClr val="FCCE01"/>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26AC862B-4696-0042-94A7-FB65C3273AF9}"/>
              </a:ext>
            </a:extLst>
          </p:cNvPr>
          <p:cNvSpPr>
            <a:spLocks noGrp="1"/>
          </p:cNvSpPr>
          <p:nvPr>
            <p:ph type="ctrTitle"/>
          </p:nvPr>
        </p:nvSpPr>
        <p:spPr>
          <a:xfrm>
            <a:off x="1524000" y="1490497"/>
            <a:ext cx="9144000" cy="1743465"/>
          </a:xfrm>
        </p:spPr>
        <p:txBody>
          <a:bodyPr anchor="b">
            <a:normAutofit/>
          </a:bodyPr>
          <a:lstStyle>
            <a:lvl1pPr algn="ctr">
              <a:defRPr sz="4400" b="0" i="0">
                <a:solidFill>
                  <a:schemeClr val="bg1"/>
                </a:solidFill>
                <a:latin typeface="Montserrat Medium"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95400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BCDFD-CBF0-554C-831B-D96060DA699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4645C7A-5728-E946-BA39-E97C2C56CA2D}"/>
              </a:ext>
            </a:extLst>
          </p:cNvPr>
          <p:cNvSpPr>
            <a:spLocks noGrp="1"/>
          </p:cNvSpPr>
          <p:nvPr>
            <p:ph type="subTitle" idx="1"/>
          </p:nvPr>
        </p:nvSpPr>
        <p:spPr>
          <a:xfrm>
            <a:off x="1524000" y="3627042"/>
            <a:ext cx="9144000" cy="459305"/>
          </a:xfrm>
        </p:spPr>
        <p:txBody>
          <a:bodyPr/>
          <a:lstStyle>
            <a:lvl1pPr marL="0" indent="0" algn="ctr">
              <a:buNone/>
              <a:defRPr sz="24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B45D8F48-E11F-324D-B6BF-D8260455FDC3}"/>
              </a:ext>
            </a:extLst>
          </p:cNvPr>
          <p:cNvCxnSpPr>
            <a:cxnSpLocks/>
          </p:cNvCxnSpPr>
          <p:nvPr userDrawn="1"/>
        </p:nvCxnSpPr>
        <p:spPr>
          <a:xfrm>
            <a:off x="1524000" y="3422722"/>
            <a:ext cx="9144000" cy="0"/>
          </a:xfrm>
          <a:prstGeom prst="line">
            <a:avLst/>
          </a:prstGeom>
          <a:ln w="38100">
            <a:solidFill>
              <a:srgbClr val="003A5D"/>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26AC862B-4696-0042-94A7-FB65C3273AF9}"/>
              </a:ext>
            </a:extLst>
          </p:cNvPr>
          <p:cNvSpPr>
            <a:spLocks noGrp="1"/>
          </p:cNvSpPr>
          <p:nvPr>
            <p:ph type="ctrTitle"/>
          </p:nvPr>
        </p:nvSpPr>
        <p:spPr>
          <a:xfrm>
            <a:off x="1524000" y="1490497"/>
            <a:ext cx="9144000" cy="1743465"/>
          </a:xfrm>
        </p:spPr>
        <p:txBody>
          <a:bodyPr anchor="b">
            <a:normAutofit/>
          </a:bodyPr>
          <a:lstStyle>
            <a:lvl1pPr algn="ctr">
              <a:defRPr sz="4400" b="0" i="0">
                <a:solidFill>
                  <a:schemeClr val="bg1"/>
                </a:solidFill>
                <a:latin typeface="Montserrat Medium"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62544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pic>
        <p:nvPicPr>
          <p:cNvPr id="10" name="Picture 9" descr="A picture containing bird&#10;&#10;Description automatically generated">
            <a:extLst>
              <a:ext uri="{FF2B5EF4-FFF2-40B4-BE49-F238E27FC236}">
                <a16:creationId xmlns:a16="http://schemas.microsoft.com/office/drawing/2014/main" id="{B588B176-2DB6-F944-B9FF-415F6981727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5218456" cy="6858000"/>
          </a:xfrm>
          <a:prstGeom prst="rect">
            <a:avLst/>
          </a:prstGeom>
        </p:spPr>
      </p:pic>
      <p:sp>
        <p:nvSpPr>
          <p:cNvPr id="3" name="Content Placeholder 2">
            <a:extLst>
              <a:ext uri="{FF2B5EF4-FFF2-40B4-BE49-F238E27FC236}">
                <a16:creationId xmlns:a16="http://schemas.microsoft.com/office/drawing/2014/main" id="{8FAEE6B3-83BD-FA4F-9007-CF116B5614CD}"/>
              </a:ext>
            </a:extLst>
          </p:cNvPr>
          <p:cNvSpPr>
            <a:spLocks noGrp="1"/>
          </p:cNvSpPr>
          <p:nvPr>
            <p:ph idx="1"/>
          </p:nvPr>
        </p:nvSpPr>
        <p:spPr>
          <a:xfrm>
            <a:off x="5723906" y="1662546"/>
            <a:ext cx="5629894" cy="4423920"/>
          </a:xfrm>
        </p:spPr>
        <p:txBody>
          <a:bodyPr/>
          <a:lstStyle>
            <a:lvl1pPr>
              <a:lnSpc>
                <a:spcPct val="100000"/>
              </a:lnSpc>
              <a:buClr>
                <a:srgbClr val="003A5D"/>
              </a:buClr>
              <a:defRPr sz="2400">
                <a:solidFill>
                  <a:srgbClr val="3D4543"/>
                </a:solidFill>
                <a:latin typeface="Montserrat" pitchFamily="2" charset="77"/>
              </a:defRPr>
            </a:lvl1pPr>
            <a:lvl2pPr>
              <a:lnSpc>
                <a:spcPct val="100000"/>
              </a:lnSpc>
              <a:buClr>
                <a:srgbClr val="003A5D"/>
              </a:buClr>
              <a:defRPr sz="2000">
                <a:solidFill>
                  <a:srgbClr val="3D4543"/>
                </a:solidFill>
                <a:latin typeface="Montserrat" pitchFamily="2" charset="77"/>
              </a:defRPr>
            </a:lvl2pPr>
            <a:lvl3pPr>
              <a:lnSpc>
                <a:spcPct val="100000"/>
              </a:lnSpc>
              <a:buClr>
                <a:srgbClr val="003A5D"/>
              </a:buClr>
              <a:defRPr sz="1800">
                <a:solidFill>
                  <a:srgbClr val="3D4543"/>
                </a:solidFill>
                <a:latin typeface="Montserrat" pitchFamily="2" charset="77"/>
              </a:defRPr>
            </a:lvl3pPr>
            <a:lvl4pPr>
              <a:lnSpc>
                <a:spcPct val="100000"/>
              </a:lnSpc>
              <a:buClr>
                <a:srgbClr val="003A5D"/>
              </a:buClr>
              <a:defRPr sz="1800">
                <a:solidFill>
                  <a:srgbClr val="3D4543"/>
                </a:solidFill>
                <a:latin typeface="Montserrat" pitchFamily="2" charset="77"/>
              </a:defRPr>
            </a:lvl4pPr>
            <a:lvl5pPr>
              <a:lnSpc>
                <a:spcPct val="100000"/>
              </a:lnSpc>
              <a:buClr>
                <a:srgbClr val="003A5D"/>
              </a:buClr>
              <a:defRPr sz="1800">
                <a:solidFill>
                  <a:srgbClr val="3D4543"/>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AD05941-B7EC-2540-B14C-053744604F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465291" y="517254"/>
            <a:ext cx="1888509" cy="325893"/>
          </a:xfrm>
          <a:prstGeom prst="rect">
            <a:avLst/>
          </a:prstGeom>
        </p:spPr>
      </p:pic>
      <p:cxnSp>
        <p:nvCxnSpPr>
          <p:cNvPr id="9" name="Straight Connector 8">
            <a:extLst>
              <a:ext uri="{FF2B5EF4-FFF2-40B4-BE49-F238E27FC236}">
                <a16:creationId xmlns:a16="http://schemas.microsoft.com/office/drawing/2014/main" id="{E3253457-5230-4343-A673-B13FC62FDC13}"/>
              </a:ext>
            </a:extLst>
          </p:cNvPr>
          <p:cNvCxnSpPr>
            <a:cxnSpLocks/>
          </p:cNvCxnSpPr>
          <p:nvPr userDrawn="1"/>
        </p:nvCxnSpPr>
        <p:spPr>
          <a:xfrm>
            <a:off x="838200" y="3703282"/>
            <a:ext cx="3423834" cy="0"/>
          </a:xfrm>
          <a:prstGeom prst="line">
            <a:avLst/>
          </a:prstGeom>
          <a:ln w="38100">
            <a:solidFill>
              <a:srgbClr val="FFCD00"/>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6EB52B86-ECFB-2A46-9D27-FD96999BE280}"/>
              </a:ext>
            </a:extLst>
          </p:cNvPr>
          <p:cNvSpPr>
            <a:spLocks noGrp="1"/>
          </p:cNvSpPr>
          <p:nvPr>
            <p:ph type="body" sz="quarter" idx="11"/>
          </p:nvPr>
        </p:nvSpPr>
        <p:spPr>
          <a:xfrm>
            <a:off x="5723904" y="6176963"/>
            <a:ext cx="5629895" cy="636657"/>
          </a:xfrm>
        </p:spPr>
        <p:txBody>
          <a:bodyPr>
            <a:normAutofit/>
          </a:bodyPr>
          <a:lstStyle>
            <a:lvl1pPr marL="0" indent="0">
              <a:buFontTx/>
              <a:buNone/>
              <a:defRPr sz="800" b="0" i="0">
                <a:latin typeface="Montserrat Medium" pitchFamily="2" charset="77"/>
              </a:defRPr>
            </a:lvl1pPr>
          </a:lstStyle>
          <a:p>
            <a:pPr lvl="0"/>
            <a:r>
              <a:rPr lang="en-US"/>
              <a:t>Click to edit Master text styles</a:t>
            </a:r>
          </a:p>
        </p:txBody>
      </p:sp>
      <p:sp>
        <p:nvSpPr>
          <p:cNvPr id="12" name="Title 1">
            <a:extLst>
              <a:ext uri="{FF2B5EF4-FFF2-40B4-BE49-F238E27FC236}">
                <a16:creationId xmlns:a16="http://schemas.microsoft.com/office/drawing/2014/main" id="{5D21D679-E80A-0745-992E-3557396E5C66}"/>
              </a:ext>
            </a:extLst>
          </p:cNvPr>
          <p:cNvSpPr>
            <a:spLocks noGrp="1"/>
          </p:cNvSpPr>
          <p:nvPr>
            <p:ph type="ctrTitle"/>
          </p:nvPr>
        </p:nvSpPr>
        <p:spPr>
          <a:xfrm>
            <a:off x="838200" y="1685536"/>
            <a:ext cx="3423834" cy="1743465"/>
          </a:xfrm>
        </p:spPr>
        <p:txBody>
          <a:bodyPr anchor="b">
            <a:normAutofit/>
          </a:bodyPr>
          <a:lstStyle>
            <a:lvl1pPr algn="l">
              <a:defRPr sz="4400" b="0" i="0">
                <a:solidFill>
                  <a:schemeClr val="bg1"/>
                </a:solidFill>
                <a:latin typeface="Montserrat Medium" pitchFamily="2" charset="77"/>
              </a:defRPr>
            </a:lvl1pPr>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1060FCF9-C9FF-6C43-9A3E-9583C397819D}"/>
              </a:ext>
            </a:extLst>
          </p:cNvPr>
          <p:cNvSpPr>
            <a:spLocks noGrp="1"/>
          </p:cNvSpPr>
          <p:nvPr>
            <p:ph type="body" sz="quarter" idx="12"/>
          </p:nvPr>
        </p:nvSpPr>
        <p:spPr>
          <a:xfrm>
            <a:off x="838200" y="3965575"/>
            <a:ext cx="3424238" cy="1057275"/>
          </a:xfrm>
        </p:spPr>
        <p:txBody>
          <a:bodyPr>
            <a:normAutofit/>
          </a:bodyPr>
          <a:lstStyle>
            <a:lvl1pPr marL="0" indent="0">
              <a:buFontTx/>
              <a:buNone/>
              <a:defRPr sz="1800" b="0" i="0">
                <a:solidFill>
                  <a:schemeClr val="bg1"/>
                </a:solidFill>
                <a:latin typeface="Montserrat Medium" pitchFamily="2" charset="77"/>
              </a:defRPr>
            </a:lvl1pPr>
          </a:lstStyle>
          <a:p>
            <a:pPr lvl="0"/>
            <a:r>
              <a:rPr lang="en-US"/>
              <a:t>Click to edit Master text styles</a:t>
            </a:r>
          </a:p>
        </p:txBody>
      </p:sp>
    </p:spTree>
    <p:extLst>
      <p:ext uri="{BB962C8B-B14F-4D97-AF65-F5344CB8AC3E}">
        <p14:creationId xmlns:p14="http://schemas.microsoft.com/office/powerpoint/2010/main" val="127364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8439130A-3899-C543-B4F3-BC06EDB34F5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8E0534C-96BD-B948-88A3-576A7976008B}"/>
              </a:ext>
            </a:extLst>
          </p:cNvPr>
          <p:cNvSpPr txBox="1"/>
          <p:nvPr userDrawn="1"/>
        </p:nvSpPr>
        <p:spPr>
          <a:xfrm>
            <a:off x="838200" y="6345094"/>
            <a:ext cx="10515600" cy="215444"/>
          </a:xfrm>
          <a:prstGeom prst="rect">
            <a:avLst/>
          </a:prstGeom>
          <a:noFill/>
        </p:spPr>
        <p:txBody>
          <a:bodyPr wrap="square" rtlCol="0">
            <a:spAutoFit/>
          </a:bodyPr>
          <a:lstStyle/>
          <a:p>
            <a:pPr algn="just"/>
            <a:r>
              <a:rPr lang="en-US" sz="800" dirty="0">
                <a:solidFill>
                  <a:schemeClr val="bg1"/>
                </a:solidFill>
                <a:latin typeface="Montserrat" pitchFamily="2" charset="77"/>
                <a:ea typeface="Segoe UI Historic" panose="020B0502040204020203" pitchFamily="34" charset="0"/>
                <a:cs typeface="Segoe UI Historic" panose="020B0502040204020203" pitchFamily="34" charset="0"/>
              </a:rPr>
              <a:t>“Scrappy,” the Symmetry bull is a symbol of our firm’s belief in the long-term power of markets.</a:t>
            </a:r>
          </a:p>
        </p:txBody>
      </p:sp>
      <p:cxnSp>
        <p:nvCxnSpPr>
          <p:cNvPr id="11" name="Straight Connector 10">
            <a:extLst>
              <a:ext uri="{FF2B5EF4-FFF2-40B4-BE49-F238E27FC236}">
                <a16:creationId xmlns:a16="http://schemas.microsoft.com/office/drawing/2014/main" id="{9D84D1D1-F76A-F349-9180-9A23797C70E9}"/>
              </a:ext>
            </a:extLst>
          </p:cNvPr>
          <p:cNvCxnSpPr>
            <a:cxnSpLocks/>
          </p:cNvCxnSpPr>
          <p:nvPr userDrawn="1"/>
        </p:nvCxnSpPr>
        <p:spPr>
          <a:xfrm>
            <a:off x="4441371" y="3418065"/>
            <a:ext cx="3344550" cy="0"/>
          </a:xfrm>
          <a:prstGeom prst="line">
            <a:avLst/>
          </a:prstGeom>
          <a:ln w="38100">
            <a:solidFill>
              <a:srgbClr val="FCCE0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EEA8E76-7215-8C4C-A50F-C244DF2EB9AD}"/>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838200" y="1850974"/>
            <a:ext cx="3143865" cy="2781860"/>
          </a:xfrm>
          <a:prstGeom prst="rect">
            <a:avLst/>
          </a:prstGeom>
        </p:spPr>
      </p:pic>
      <p:pic>
        <p:nvPicPr>
          <p:cNvPr id="14" name="Picture 13">
            <a:extLst>
              <a:ext uri="{FF2B5EF4-FFF2-40B4-BE49-F238E27FC236}">
                <a16:creationId xmlns:a16="http://schemas.microsoft.com/office/drawing/2014/main" id="{9BB85574-1027-2045-BE4E-D59858E80AD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942788" y="583259"/>
            <a:ext cx="2306424" cy="477542"/>
          </a:xfrm>
          <a:prstGeom prst="rect">
            <a:avLst/>
          </a:prstGeom>
        </p:spPr>
      </p:pic>
      <p:pic>
        <p:nvPicPr>
          <p:cNvPr id="15" name="Picture 14">
            <a:extLst>
              <a:ext uri="{FF2B5EF4-FFF2-40B4-BE49-F238E27FC236}">
                <a16:creationId xmlns:a16="http://schemas.microsoft.com/office/drawing/2014/main" id="{AA09461F-9B99-F249-9328-8A09280755D2}"/>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flipH="1">
            <a:off x="7933403" y="1850974"/>
            <a:ext cx="3427529" cy="2781860"/>
          </a:xfrm>
          <a:prstGeom prst="rect">
            <a:avLst/>
          </a:prstGeom>
        </p:spPr>
      </p:pic>
      <p:sp>
        <p:nvSpPr>
          <p:cNvPr id="17" name="Title 1">
            <a:extLst>
              <a:ext uri="{FF2B5EF4-FFF2-40B4-BE49-F238E27FC236}">
                <a16:creationId xmlns:a16="http://schemas.microsoft.com/office/drawing/2014/main" id="{94FB798A-4CA3-7F48-A7DA-252C3B5E84BE}"/>
              </a:ext>
            </a:extLst>
          </p:cNvPr>
          <p:cNvSpPr txBox="1">
            <a:spLocks/>
          </p:cNvSpPr>
          <p:nvPr userDrawn="1"/>
        </p:nvSpPr>
        <p:spPr>
          <a:xfrm>
            <a:off x="4258598" y="2283167"/>
            <a:ext cx="36748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rgbClr val="003A5D"/>
                </a:solidFill>
                <a:latin typeface="Montserrat Medium" pitchFamily="2" charset="77"/>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0F1F1"/>
                </a:solidFill>
                <a:effectLst/>
                <a:uLnTx/>
                <a:uFillTx/>
                <a:latin typeface="Montserrat Medium" pitchFamily="2" charset="77"/>
                <a:ea typeface="Verdana" panose="020B0604030504040204" pitchFamily="34" charset="0"/>
                <a:cs typeface="Verdana" panose="020B0604030504040204" pitchFamily="34" charset="0"/>
              </a:rPr>
              <a:t>Thank You</a:t>
            </a:r>
          </a:p>
        </p:txBody>
      </p:sp>
    </p:spTree>
    <p:extLst>
      <p:ext uri="{BB962C8B-B14F-4D97-AF65-F5344CB8AC3E}">
        <p14:creationId xmlns:p14="http://schemas.microsoft.com/office/powerpoint/2010/main" val="304225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0994EF-20BD-EE40-8556-1CEB96E502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6BCBED-6AA0-6043-A44E-60E1663D49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33075-B551-2A4A-929C-5740E2D5E6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F8DE2-CC5C-1A4F-9BB5-9A016A92A6AD}" type="datetimeFigureOut">
              <a:rPr lang="en-US" smtClean="0"/>
              <a:t>10/10/2023</a:t>
            </a:fld>
            <a:endParaRPr lang="en-US"/>
          </a:p>
        </p:txBody>
      </p:sp>
      <p:sp>
        <p:nvSpPr>
          <p:cNvPr id="5" name="Footer Placeholder 4">
            <a:extLst>
              <a:ext uri="{FF2B5EF4-FFF2-40B4-BE49-F238E27FC236}">
                <a16:creationId xmlns:a16="http://schemas.microsoft.com/office/drawing/2014/main" id="{C4380840-8CDB-E041-BCCF-607E1805A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A2102E-3737-8149-B09E-93D8EA360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4103C-0661-5548-B70C-2C13AEF4D3A4}" type="slidenum">
              <a:rPr lang="en-US" smtClean="0"/>
              <a:t>‹#›</a:t>
            </a:fld>
            <a:endParaRPr lang="en-US"/>
          </a:p>
        </p:txBody>
      </p:sp>
    </p:spTree>
    <p:extLst>
      <p:ext uri="{BB962C8B-B14F-4D97-AF65-F5344CB8AC3E}">
        <p14:creationId xmlns:p14="http://schemas.microsoft.com/office/powerpoint/2010/main" val="3714137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3" r:id="rId5"/>
    <p:sldLayoutId id="2147483661" r:id="rId6"/>
    <p:sldLayoutId id="2147483668" r:id="rId7"/>
    <p:sldLayoutId id="2147483665" r:id="rId8"/>
    <p:sldLayoutId id="2147483666" r:id="rId9"/>
    <p:sldLayoutId id="2147483664" r:id="rId10"/>
    <p:sldLayoutId id="2147483669" r:id="rId11"/>
    <p:sldLayoutId id="2147483670" r:id="rId12"/>
    <p:sldLayoutId id="2147483671" r:id="rId13"/>
    <p:sldLayoutId id="2147483672" r:id="rId14"/>
    <p:sldLayoutId id="2147483673" r:id="rId15"/>
    <p:sldLayoutId id="2147483674" r:id="rId16"/>
    <p:sldLayoutId id="2147483675" r:id="rId17"/>
    <p:sldLayoutId id="2147483677" r:id="rId18"/>
    <p:sldLayoutId id="214748367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147.png"/></Relationships>
</file>

<file path=ppt/slides/_rels/slide10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1.xml"/><Relationship Id="rId1" Type="http://schemas.openxmlformats.org/officeDocument/2006/relationships/slideLayout" Target="../slideLayouts/slideLayout12.xml"/><Relationship Id="rId5" Type="http://schemas.openxmlformats.org/officeDocument/2006/relationships/image" Target="../media/image149.jpeg"/><Relationship Id="rId4" Type="http://schemas.openxmlformats.org/officeDocument/2006/relationships/image" Target="../media/image148.png"/></Relationships>
</file>

<file path=ppt/slides/_rels/slide10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2.xml"/><Relationship Id="rId1" Type="http://schemas.openxmlformats.org/officeDocument/2006/relationships/slideLayout" Target="../slideLayouts/slideLayout12.xml"/><Relationship Id="rId6" Type="http://schemas.openxmlformats.org/officeDocument/2006/relationships/image" Target="../media/image151.jpeg"/><Relationship Id="rId5" Type="http://schemas.openxmlformats.org/officeDocument/2006/relationships/image" Target="../media/image149.jpeg"/><Relationship Id="rId4" Type="http://schemas.openxmlformats.org/officeDocument/2006/relationships/image" Target="../media/image150.png"/></Relationships>
</file>

<file path=ppt/slides/_rels/slide10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04.xml"/><Relationship Id="rId1" Type="http://schemas.openxmlformats.org/officeDocument/2006/relationships/slideLayout" Target="../slideLayouts/slideLayout5.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0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8.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0.jpe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62.png"/><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gif"/><Relationship Id="rId9" Type="http://schemas.openxmlformats.org/officeDocument/2006/relationships/image" Target="../media/image73.jpeg"/><Relationship Id="rId14" Type="http://schemas.microsoft.com/office/2007/relationships/hdphoto" Target="../media/hdphoto7.wdp"/></Relationships>
</file>

<file path=ppt/slides/_rels/slide53.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image" Target="../media/image78.tiff"/><Relationship Id="rId7" Type="http://schemas.openxmlformats.org/officeDocument/2006/relationships/image" Target="../media/image82.tiff"/><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81.tiff"/><Relationship Id="rId5" Type="http://schemas.openxmlformats.org/officeDocument/2006/relationships/image" Target="../media/image80.tiff"/><Relationship Id="rId4" Type="http://schemas.openxmlformats.org/officeDocument/2006/relationships/image" Target="../media/image79.tiff"/></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66.xml"/><Relationship Id="rId1" Type="http://schemas.openxmlformats.org/officeDocument/2006/relationships/slideLayout" Target="../slideLayouts/slideLayout17.xml"/><Relationship Id="rId4" Type="http://schemas.openxmlformats.org/officeDocument/2006/relationships/image" Target="../media/image100.tiff"/></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8" Type="http://schemas.openxmlformats.org/officeDocument/2006/relationships/image" Target="../media/image121.tiff"/><Relationship Id="rId13" Type="http://schemas.openxmlformats.org/officeDocument/2006/relationships/image" Target="../media/image126.tiff"/><Relationship Id="rId3" Type="http://schemas.openxmlformats.org/officeDocument/2006/relationships/image" Target="../media/image116.tiff"/><Relationship Id="rId7" Type="http://schemas.openxmlformats.org/officeDocument/2006/relationships/image" Target="../media/image120.jpeg"/><Relationship Id="rId12" Type="http://schemas.openxmlformats.org/officeDocument/2006/relationships/image" Target="../media/image125.tiff"/><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119.png"/><Relationship Id="rId11" Type="http://schemas.openxmlformats.org/officeDocument/2006/relationships/image" Target="../media/image124.tiff"/><Relationship Id="rId5" Type="http://schemas.openxmlformats.org/officeDocument/2006/relationships/image" Target="../media/image118.png"/><Relationship Id="rId10" Type="http://schemas.openxmlformats.org/officeDocument/2006/relationships/image" Target="../media/image123.tiff"/><Relationship Id="rId4" Type="http://schemas.openxmlformats.org/officeDocument/2006/relationships/image" Target="../media/image117.png"/><Relationship Id="rId9" Type="http://schemas.openxmlformats.org/officeDocument/2006/relationships/image" Target="../media/image122.jpeg"/></Relationships>
</file>

<file path=ppt/slides/_rels/slide8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30.tiff"/><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131.tif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32.tiff"/></Relationships>
</file>

<file path=ppt/slides/_rels/slide9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136.emf"/></Relationships>
</file>

<file path=ppt/slides/_rels/slide9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3121F7DD-D06D-2644-9CC3-87218A774B34}"/>
              </a:ext>
            </a:extLst>
          </p:cNvPr>
          <p:cNvSpPr>
            <a:spLocks noGrp="1"/>
          </p:cNvSpPr>
          <p:nvPr>
            <p:ph type="subTitle" idx="1"/>
          </p:nvPr>
        </p:nvSpPr>
        <p:spPr/>
        <p:txBody>
          <a:bodyPr>
            <a:noAutofit/>
          </a:bodyPr>
          <a:lstStyle/>
          <a:p>
            <a:r>
              <a:rPr lang="en-US" sz="3200" dirty="0"/>
              <a:t>A Brief History of Capitalism</a:t>
            </a:r>
          </a:p>
        </p:txBody>
      </p:sp>
      <p:sp>
        <p:nvSpPr>
          <p:cNvPr id="7" name="Title 6">
            <a:extLst>
              <a:ext uri="{FF2B5EF4-FFF2-40B4-BE49-F238E27FC236}">
                <a16:creationId xmlns:a16="http://schemas.microsoft.com/office/drawing/2014/main" id="{508A00DA-DCB3-5B4B-BFF1-EB3E593F06EA}"/>
              </a:ext>
            </a:extLst>
          </p:cNvPr>
          <p:cNvSpPr>
            <a:spLocks noGrp="1"/>
          </p:cNvSpPr>
          <p:nvPr>
            <p:ph type="ctrTitle"/>
          </p:nvPr>
        </p:nvSpPr>
        <p:spPr/>
        <p:txBody>
          <a:bodyPr>
            <a:normAutofit/>
          </a:bodyPr>
          <a:lstStyle/>
          <a:p>
            <a:r>
              <a:rPr lang="en-US" sz="4000" dirty="0"/>
              <a:t>Freedom, Prosperity &amp; Innovation</a:t>
            </a:r>
          </a:p>
        </p:txBody>
      </p:sp>
      <p:sp>
        <p:nvSpPr>
          <p:cNvPr id="13" name="TextBox 12">
            <a:extLst>
              <a:ext uri="{FF2B5EF4-FFF2-40B4-BE49-F238E27FC236}">
                <a16:creationId xmlns:a16="http://schemas.microsoft.com/office/drawing/2014/main" id="{F63FE751-675F-E34A-91CA-FCF4CCAD1D96}"/>
              </a:ext>
            </a:extLst>
          </p:cNvPr>
          <p:cNvSpPr txBox="1"/>
          <p:nvPr/>
        </p:nvSpPr>
        <p:spPr>
          <a:xfrm>
            <a:off x="206476" y="6118057"/>
            <a:ext cx="11779045" cy="584775"/>
          </a:xfrm>
          <a:prstGeom prst="rect">
            <a:avLst/>
          </a:prstGeom>
          <a:noFill/>
        </p:spPr>
        <p:txBody>
          <a:bodyPr wrap="square" rtlCol="0">
            <a:spAutoFit/>
          </a:bodyPr>
          <a:lstStyle/>
          <a:p>
            <a:pPr algn="just"/>
            <a:r>
              <a:rPr lang="en-US" sz="800" dirty="0">
                <a:solidFill>
                  <a:schemeClr val="bg1"/>
                </a:solidFill>
                <a:latin typeface="Montserrat" pitchFamily="2" charset="77"/>
                <a:ea typeface="Segoe UI Historic" panose="020B0502040204020203" pitchFamily="34" charset="0"/>
                <a:cs typeface="Segoe UI Historic" panose="020B0502040204020203" pitchFamily="34" charset="0"/>
              </a:rPr>
              <a:t>Symmetry Partners, LLC, is an investment advisory firm registered with the Securities and Exchange Commission. The firm only transacts business in states where it is properly registered or excluded or exempted from registration requirements. No one should assume that future performance of any specific investment, investment strategy, product, or non-investment related content referred to directly or indirectly in this material will be profitable. As with any investment strategy, there is a possibility of profitability as well as loss. All data is from sources believed to be reliable but cannot be guaranteed or warranted. For additional information regarding Symmetry Partners, LLC please see disclosure at the end of this presentation labeled Important Information. Symmetry Partners is not affiliated with any firm mentioned in this material. </a:t>
            </a:r>
            <a:endParaRPr lang="en-US" sz="800" dirty="0">
              <a:latin typeface="Montserrat" pitchFamily="2" charset="77"/>
            </a:endParaRPr>
          </a:p>
        </p:txBody>
      </p:sp>
      <p:sp>
        <p:nvSpPr>
          <p:cNvPr id="16" name="Text Placeholder 4">
            <a:extLst>
              <a:ext uri="{FF2B5EF4-FFF2-40B4-BE49-F238E27FC236}">
                <a16:creationId xmlns:a16="http://schemas.microsoft.com/office/drawing/2014/main" id="{4828AFF6-EDE2-8945-8848-9EE074753698}"/>
              </a:ext>
            </a:extLst>
          </p:cNvPr>
          <p:cNvSpPr>
            <a:spLocks noGrp="1"/>
          </p:cNvSpPr>
          <p:nvPr>
            <p:ph type="body" sz="quarter" idx="12"/>
          </p:nvPr>
        </p:nvSpPr>
        <p:spPr>
          <a:xfrm>
            <a:off x="5525478" y="4643700"/>
            <a:ext cx="5193322" cy="425524"/>
          </a:xfrm>
        </p:spPr>
        <p:txBody>
          <a:bodyPr>
            <a:normAutofit lnSpcReduction="10000"/>
          </a:bodyPr>
          <a:lstStyle/>
          <a:p>
            <a:pPr algn="l"/>
            <a:r>
              <a:rPr lang="en-US" dirty="0"/>
              <a:t>J. William G. </a:t>
            </a:r>
            <a:r>
              <a:rPr lang="en-US" dirty="0" err="1"/>
              <a:t>Chettle</a:t>
            </a:r>
            <a:endParaRPr lang="en-US" dirty="0"/>
          </a:p>
        </p:txBody>
      </p:sp>
      <p:sp>
        <p:nvSpPr>
          <p:cNvPr id="18" name="Text Placeholder 5">
            <a:extLst>
              <a:ext uri="{FF2B5EF4-FFF2-40B4-BE49-F238E27FC236}">
                <a16:creationId xmlns:a16="http://schemas.microsoft.com/office/drawing/2014/main" id="{B4B16915-8418-BA4C-BCDC-93599A09E10A}"/>
              </a:ext>
            </a:extLst>
          </p:cNvPr>
          <p:cNvSpPr>
            <a:spLocks noGrp="1"/>
          </p:cNvSpPr>
          <p:nvPr>
            <p:ph type="body" sz="quarter" idx="13"/>
          </p:nvPr>
        </p:nvSpPr>
        <p:spPr>
          <a:xfrm>
            <a:off x="5525478" y="5082863"/>
            <a:ext cx="5193322" cy="379412"/>
          </a:xfrm>
        </p:spPr>
        <p:txBody>
          <a:bodyPr anchor="ctr"/>
          <a:lstStyle/>
          <a:p>
            <a:pPr algn="l"/>
            <a:r>
              <a:rPr lang="en-US" dirty="0">
                <a:ea typeface="Segoe UI Historic" panose="020B0502040204020203" pitchFamily="34" charset="0"/>
                <a:cs typeface="Segoe UI Historic" panose="020B0502040204020203" pitchFamily="34" charset="0"/>
              </a:rPr>
              <a:t>Director of Experience and Engagement</a:t>
            </a:r>
          </a:p>
        </p:txBody>
      </p:sp>
      <p:sp>
        <p:nvSpPr>
          <p:cNvPr id="19" name="Text Placeholder 9">
            <a:extLst>
              <a:ext uri="{FF2B5EF4-FFF2-40B4-BE49-F238E27FC236}">
                <a16:creationId xmlns:a16="http://schemas.microsoft.com/office/drawing/2014/main" id="{D3055210-31C7-B047-8172-DD8AE8CFFE43}"/>
              </a:ext>
            </a:extLst>
          </p:cNvPr>
          <p:cNvSpPr>
            <a:spLocks noGrp="1"/>
          </p:cNvSpPr>
          <p:nvPr>
            <p:ph type="body" sz="quarter" idx="14"/>
          </p:nvPr>
        </p:nvSpPr>
        <p:spPr>
          <a:xfrm>
            <a:off x="5525478" y="5475912"/>
            <a:ext cx="5193322" cy="379412"/>
          </a:xfrm>
        </p:spPr>
        <p:txBody>
          <a:bodyPr/>
          <a:lstStyle/>
          <a:p>
            <a:pPr algn="l"/>
            <a:r>
              <a:rPr lang="en-US" dirty="0"/>
              <a:t>Symmetry Partners, LLC</a:t>
            </a:r>
          </a:p>
        </p:txBody>
      </p:sp>
      <p:pic>
        <p:nvPicPr>
          <p:cNvPr id="20" name="Picture 19" descr="A person wearing glasses and a suit and tie&#10;&#10;Description automatically generated">
            <a:extLst>
              <a:ext uri="{FF2B5EF4-FFF2-40B4-BE49-F238E27FC236}">
                <a16:creationId xmlns:a16="http://schemas.microsoft.com/office/drawing/2014/main" id="{6FAD3D2A-7764-EF43-AAC8-5218804D22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flipH="1">
            <a:off x="3754315" y="4092511"/>
            <a:ext cx="1383322" cy="1852246"/>
          </a:xfrm>
          <a:prstGeom prst="rect">
            <a:avLst/>
          </a:prstGeom>
          <a:ln w="25400">
            <a:solidFill>
              <a:schemeClr val="bg1">
                <a:lumMod val="95000"/>
              </a:schemeClr>
            </a:solidFill>
          </a:ln>
          <a:effectLst>
            <a:outerShdw blurRad="50800" dist="50800" algn="ctr" rotWithShape="0">
              <a:srgbClr val="000000">
                <a:alpha val="43137"/>
              </a:srgbClr>
            </a:outerShdw>
          </a:effectLst>
        </p:spPr>
      </p:pic>
    </p:spTree>
    <p:extLst>
      <p:ext uri="{BB962C8B-B14F-4D97-AF65-F5344CB8AC3E}">
        <p14:creationId xmlns:p14="http://schemas.microsoft.com/office/powerpoint/2010/main" val="7060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61BB49-5A01-F741-B04A-889BC887317D}"/>
              </a:ext>
            </a:extLst>
          </p:cNvPr>
          <p:cNvSpPr>
            <a:spLocks noGrp="1"/>
          </p:cNvSpPr>
          <p:nvPr>
            <p:ph type="ctrTitle"/>
          </p:nvPr>
        </p:nvSpPr>
        <p:spPr/>
        <p:txBody>
          <a:bodyPr>
            <a:normAutofit/>
          </a:bodyPr>
          <a:lstStyle/>
          <a:p>
            <a:r>
              <a:rPr lang="en-US" sz="4800" b="1" dirty="0">
                <a:latin typeface="Montserrat ExtraBold" pitchFamily="2" charset="77"/>
              </a:rPr>
              <a:t>Money</a:t>
            </a:r>
          </a:p>
        </p:txBody>
      </p:sp>
    </p:spTree>
    <p:extLst>
      <p:ext uri="{BB962C8B-B14F-4D97-AF65-F5344CB8AC3E}">
        <p14:creationId xmlns:p14="http://schemas.microsoft.com/office/powerpoint/2010/main" val="201820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F664ED-A567-9540-BD4F-E3BFAF4590D6}"/>
              </a:ext>
            </a:extLst>
          </p:cNvPr>
          <p:cNvSpPr/>
          <p:nvPr/>
        </p:nvSpPr>
        <p:spPr>
          <a:xfrm>
            <a:off x="0" y="0"/>
            <a:ext cx="12344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3281" y="-29760"/>
            <a:ext cx="10467580" cy="6887760"/>
          </a:xfrm>
          <a:prstGeom prst="rect">
            <a:avLst/>
          </a:prstGeom>
        </p:spPr>
      </p:pic>
    </p:spTree>
    <p:extLst>
      <p:ext uri="{BB962C8B-B14F-4D97-AF65-F5344CB8AC3E}">
        <p14:creationId xmlns:p14="http://schemas.microsoft.com/office/powerpoint/2010/main" val="402737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898800"/>
            <a:ext cx="12180003" cy="5383127"/>
          </a:xfrm>
          <a:prstGeom prst="rect">
            <a:avLst/>
          </a:prstGeom>
        </p:spPr>
      </p:pic>
    </p:spTree>
    <p:extLst>
      <p:ext uri="{BB962C8B-B14F-4D97-AF65-F5344CB8AC3E}">
        <p14:creationId xmlns:p14="http://schemas.microsoft.com/office/powerpoint/2010/main" val="414185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01475" y="1026503"/>
            <a:ext cx="10117628" cy="4458621"/>
          </a:xfrm>
          <a:prstGeom prst="rect">
            <a:avLst/>
          </a:prstGeom>
        </p:spPr>
      </p:pic>
      <p:pic>
        <p:nvPicPr>
          <p:cNvPr id="7170" name="Picture 2" descr="Image result for mouse ic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61936" y="4876835"/>
            <a:ext cx="1216579" cy="121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45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55D3A7A8-C5B4-D941-B7CB-58A6EC55E806}"/>
              </a:ext>
            </a:extLst>
          </p:cNvPr>
          <p:cNvSpPr txBox="1">
            <a:spLocks/>
          </p:cNvSpPr>
          <p:nvPr/>
        </p:nvSpPr>
        <p:spPr>
          <a:xfrm>
            <a:off x="858078" y="385007"/>
            <a:ext cx="10515600" cy="8449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a:solidFill>
                  <a:srgbClr val="003A5D"/>
                </a:solidFill>
                <a:latin typeface="Montserrat Medium" pitchFamily="2" charset="77"/>
                <a:ea typeface="Verdana" panose="020B0604030504040204" pitchFamily="34" charset="0"/>
                <a:cs typeface="Verdana" panose="020B0604030504040204" pitchFamily="34" charset="0"/>
              </a:defRPr>
            </a:lvl1pPr>
          </a:lstStyle>
          <a:p>
            <a:r>
              <a:rPr lang="en-US" dirty="0">
                <a:ea typeface="MS PGothic" pitchFamily="34" charset="-128"/>
                <a:cs typeface="Geneva" charset="0"/>
              </a:rPr>
              <a:t> 17+ Years Later (2005 - 2022)</a:t>
            </a:r>
            <a:endParaRPr lang="en-US" dirty="0"/>
          </a:p>
        </p:txBody>
      </p:sp>
      <p:cxnSp>
        <p:nvCxnSpPr>
          <p:cNvPr id="7" name="Straight Connector 6">
            <a:extLst>
              <a:ext uri="{FF2B5EF4-FFF2-40B4-BE49-F238E27FC236}">
                <a16:creationId xmlns:a16="http://schemas.microsoft.com/office/drawing/2014/main" id="{3E46493F-0E60-6148-A29A-106F3B86C00B}"/>
              </a:ext>
            </a:extLst>
          </p:cNvPr>
          <p:cNvCxnSpPr>
            <a:cxnSpLocks/>
          </p:cNvCxnSpPr>
          <p:nvPr/>
        </p:nvCxnSpPr>
        <p:spPr>
          <a:xfrm>
            <a:off x="1009421" y="1087070"/>
            <a:ext cx="6769093"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D228594-249A-400B-8B21-F349CB53CA96}"/>
              </a:ext>
            </a:extLst>
          </p:cNvPr>
          <p:cNvSpPr txBox="1"/>
          <p:nvPr/>
        </p:nvSpPr>
        <p:spPr>
          <a:xfrm>
            <a:off x="1437228" y="6252371"/>
            <a:ext cx="7422307" cy="215444"/>
          </a:xfrm>
          <a:prstGeom prst="rect">
            <a:avLst/>
          </a:prstGeom>
          <a:noFill/>
        </p:spPr>
        <p:txBody>
          <a:bodyPr wrap="square" rtlCol="0">
            <a:spAutoFit/>
          </a:bodyPr>
          <a:lstStyle/>
          <a:p>
            <a:r>
              <a:rPr lang="en-US" sz="800" dirty="0">
                <a:solidFill>
                  <a:srgbClr val="000000"/>
                </a:solidFill>
                <a:latin typeface="Montserrat" pitchFamily="2" charset="77"/>
                <a:cs typeface="Arial" panose="020B0604020202020204" pitchFamily="34" charset="0"/>
              </a:rPr>
              <a:t>Past performance does not guarantee future results. All data is from sources believed to be reliable but cannot be guaranteed or warranted. </a:t>
            </a:r>
          </a:p>
        </p:txBody>
      </p:sp>
      <p:sp>
        <p:nvSpPr>
          <p:cNvPr id="15" name="Rectangle 14">
            <a:extLst>
              <a:ext uri="{FF2B5EF4-FFF2-40B4-BE49-F238E27FC236}">
                <a16:creationId xmlns:a16="http://schemas.microsoft.com/office/drawing/2014/main" id="{1C4B7E21-70EA-48B7-9420-3C4FFF8993A8}"/>
              </a:ext>
            </a:extLst>
          </p:cNvPr>
          <p:cNvSpPr/>
          <p:nvPr/>
        </p:nvSpPr>
        <p:spPr>
          <a:xfrm>
            <a:off x="1443083" y="6017533"/>
            <a:ext cx="4324293" cy="215444"/>
          </a:xfrm>
          <a:prstGeom prst="rect">
            <a:avLst/>
          </a:prstGeom>
        </p:spPr>
        <p:txBody>
          <a:bodyPr wrap="square">
            <a:spAutoFit/>
          </a:bodyPr>
          <a:lstStyle/>
          <a:p>
            <a:r>
              <a:rPr lang="en-US" sz="800" b="1" dirty="0">
                <a:solidFill>
                  <a:srgbClr val="000000"/>
                </a:solidFill>
                <a:latin typeface="Montserrat" pitchFamily="2" charset="77"/>
                <a:ea typeface="Segoe UI Historic" panose="020B0502040204020203" pitchFamily="34" charset="0"/>
                <a:cs typeface="Segoe UI Historic" panose="020B0502040204020203" pitchFamily="34" charset="0"/>
              </a:rPr>
              <a:t>Source: </a:t>
            </a:r>
            <a:r>
              <a:rPr lang="en-US" sz="800" dirty="0">
                <a:solidFill>
                  <a:srgbClr val="000000"/>
                </a:solidFill>
                <a:latin typeface="Montserrat" pitchFamily="2" charset="77"/>
                <a:ea typeface="Segoe UI Historic" panose="020B0502040204020203" pitchFamily="34" charset="0"/>
                <a:cs typeface="Segoe UI Historic" panose="020B0502040204020203" pitchFamily="34" charset="0"/>
              </a:rPr>
              <a:t>Morningstar Direct</a:t>
            </a:r>
          </a:p>
        </p:txBody>
      </p:sp>
      <p:graphicFrame>
        <p:nvGraphicFramePr>
          <p:cNvPr id="11" name="Chart 10">
            <a:extLst>
              <a:ext uri="{FF2B5EF4-FFF2-40B4-BE49-F238E27FC236}">
                <a16:creationId xmlns:a16="http://schemas.microsoft.com/office/drawing/2014/main" id="{3FDE328E-8B43-4A0C-AE20-E0A9440D0C93}"/>
              </a:ext>
            </a:extLst>
          </p:cNvPr>
          <p:cNvGraphicFramePr/>
          <p:nvPr>
            <p:extLst>
              <p:ext uri="{D42A27DB-BD31-4B8C-83A1-F6EECF244321}">
                <p14:modId xmlns:p14="http://schemas.microsoft.com/office/powerpoint/2010/main" val="4206727532"/>
              </p:ext>
            </p:extLst>
          </p:nvPr>
        </p:nvGraphicFramePr>
        <p:xfrm>
          <a:off x="1461205" y="1258626"/>
          <a:ext cx="9583849" cy="5070654"/>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2" descr="Image result for google logo">
            <a:extLst>
              <a:ext uri="{FF2B5EF4-FFF2-40B4-BE49-F238E27FC236}">
                <a16:creationId xmlns:a16="http://schemas.microsoft.com/office/drawing/2014/main" id="{C9BDA509-05ED-4F60-9947-59EF8B86B16A}"/>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864170" y="4973154"/>
            <a:ext cx="773197" cy="78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 descr="https://lh6.googleusercontent.com/-CzY5p4g2klg/AAAAAAAAAAI/AAAAAAAAA58/shbGSVw6mvo/s0-c-k-no-ns/photo.jpg">
            <a:extLst>
              <a:ext uri="{FF2B5EF4-FFF2-40B4-BE49-F238E27FC236}">
                <a16:creationId xmlns:a16="http://schemas.microsoft.com/office/drawing/2014/main" id="{A34E2444-168A-4CEE-9EDA-E289E4DBED20}"/>
              </a:ext>
            </a:extLst>
          </p:cNvPr>
          <p:cNvPicPr>
            <a:picLocks noChangeAspect="1" noChangeArrowheads="1"/>
          </p:cNvPicPr>
          <p:nvPr/>
        </p:nvPicPr>
        <p:blipFill>
          <a:blip r:embed="rId5" cstate="email">
            <a:clrChange>
              <a:clrFrom>
                <a:srgbClr val="F2F1EF"/>
              </a:clrFrom>
              <a:clrTo>
                <a:srgbClr val="F2F1EF">
                  <a:alpha val="0"/>
                </a:srgbClr>
              </a:clrTo>
            </a:clrChange>
            <a:extLst>
              <a:ext uri="{28A0092B-C50C-407E-A947-70E740481C1C}">
                <a14:useLocalDpi xmlns:a14="http://schemas.microsoft.com/office/drawing/2010/main" val="0"/>
              </a:ext>
            </a:extLst>
          </a:blip>
          <a:srcRect/>
          <a:stretch>
            <a:fillRect/>
          </a:stretch>
        </p:blipFill>
        <p:spPr bwMode="auto">
          <a:xfrm>
            <a:off x="7383029" y="4951966"/>
            <a:ext cx="788354" cy="788354"/>
          </a:xfrm>
          <a:prstGeom prst="rect">
            <a:avLst/>
          </a:prstGeom>
          <a:solidFill>
            <a:schemeClr val="bg1"/>
          </a:solidFill>
          <a:ln>
            <a:solidFill>
              <a:srgbClr val="003A5D"/>
            </a:solidFill>
          </a:ln>
        </p:spPr>
      </p:pic>
    </p:spTree>
    <p:extLst>
      <p:ext uri="{BB962C8B-B14F-4D97-AF65-F5344CB8AC3E}">
        <p14:creationId xmlns:p14="http://schemas.microsoft.com/office/powerpoint/2010/main" val="18144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fade">
                                      <p:cBhvr>
                                        <p:cTn id="7" dur="500"/>
                                        <p:tgtEl>
                                          <p:spTgt spid="1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graphicEl>
                                              <a:chart seriesIdx="0" categoryIdx="0" bldStep="ptInSeries"/>
                                            </p:graphicEl>
                                          </p:spTgt>
                                        </p:tgtEl>
                                        <p:attrNameLst>
                                          <p:attrName>style.visibility</p:attrName>
                                        </p:attrNameLst>
                                      </p:cBhvr>
                                      <p:to>
                                        <p:strVal val="visible"/>
                                      </p:to>
                                    </p:set>
                                    <p:animEffect transition="in" filter="wipe(down)">
                                      <p:cBhvr>
                                        <p:cTn id="12" dur="500"/>
                                        <p:tgtEl>
                                          <p:spTgt spid="11">
                                            <p:graphicEl>
                                              <a:chart seriesIdx="0" categoryIdx="0" bldStep="ptInSeries"/>
                                            </p:graphic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graphicEl>
                                              <a:chart seriesIdx="1" categoryIdx="0" bldStep="ptInSeries"/>
                                            </p:graphicEl>
                                          </p:spTgt>
                                        </p:tgtEl>
                                        <p:attrNameLst>
                                          <p:attrName>style.visibility</p:attrName>
                                        </p:attrNameLst>
                                      </p:cBhvr>
                                      <p:to>
                                        <p:strVal val="visible"/>
                                      </p:to>
                                    </p:set>
                                    <p:animEffect transition="in" filter="wipe(down)">
                                      <p:cBhvr>
                                        <p:cTn id="20" dur="500"/>
                                        <p:tgtEl>
                                          <p:spTgt spid="11">
                                            <p:graphicEl>
                                              <a:chart seriesIdx="1" categoryIdx="0" bldStep="ptInSeries"/>
                                            </p:graphic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seriesEl"/>
        </p:bldSub>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55D3A7A8-C5B4-D941-B7CB-58A6EC55E806}"/>
              </a:ext>
            </a:extLst>
          </p:cNvPr>
          <p:cNvSpPr txBox="1">
            <a:spLocks/>
          </p:cNvSpPr>
          <p:nvPr/>
        </p:nvSpPr>
        <p:spPr>
          <a:xfrm>
            <a:off x="858078" y="385007"/>
            <a:ext cx="10515600" cy="8449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a:solidFill>
                  <a:srgbClr val="003A5D"/>
                </a:solidFill>
                <a:latin typeface="Montserrat Medium" pitchFamily="2" charset="77"/>
                <a:ea typeface="Verdana" panose="020B0604030504040204" pitchFamily="34" charset="0"/>
                <a:cs typeface="Verdana" panose="020B0604030504040204" pitchFamily="34" charset="0"/>
              </a:defRPr>
            </a:lvl1pPr>
          </a:lstStyle>
          <a:p>
            <a:r>
              <a:rPr lang="en-US" dirty="0">
                <a:ea typeface="MS PGothic" pitchFamily="34" charset="-128"/>
                <a:cs typeface="Geneva" charset="0"/>
              </a:rPr>
              <a:t> 17+ Years Later (2005 - 2022)</a:t>
            </a:r>
            <a:endParaRPr lang="en-US" dirty="0"/>
          </a:p>
        </p:txBody>
      </p:sp>
      <p:cxnSp>
        <p:nvCxnSpPr>
          <p:cNvPr id="7" name="Straight Connector 6">
            <a:extLst>
              <a:ext uri="{FF2B5EF4-FFF2-40B4-BE49-F238E27FC236}">
                <a16:creationId xmlns:a16="http://schemas.microsoft.com/office/drawing/2014/main" id="{3E46493F-0E60-6148-A29A-106F3B86C00B}"/>
              </a:ext>
            </a:extLst>
          </p:cNvPr>
          <p:cNvCxnSpPr>
            <a:cxnSpLocks/>
          </p:cNvCxnSpPr>
          <p:nvPr/>
        </p:nvCxnSpPr>
        <p:spPr>
          <a:xfrm>
            <a:off x="1009421" y="1087070"/>
            <a:ext cx="6769093"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D228594-249A-400B-8B21-F349CB53CA96}"/>
              </a:ext>
            </a:extLst>
          </p:cNvPr>
          <p:cNvSpPr txBox="1"/>
          <p:nvPr/>
        </p:nvSpPr>
        <p:spPr>
          <a:xfrm>
            <a:off x="1437228" y="6252371"/>
            <a:ext cx="7422307" cy="215444"/>
          </a:xfrm>
          <a:prstGeom prst="rect">
            <a:avLst/>
          </a:prstGeom>
          <a:noFill/>
        </p:spPr>
        <p:txBody>
          <a:bodyPr wrap="square" rtlCol="0">
            <a:spAutoFit/>
          </a:bodyPr>
          <a:lstStyle/>
          <a:p>
            <a:r>
              <a:rPr lang="en-US" sz="800" dirty="0">
                <a:solidFill>
                  <a:srgbClr val="000000"/>
                </a:solidFill>
                <a:latin typeface="Montserrat" pitchFamily="2" charset="77"/>
                <a:cs typeface="Arial" panose="020B0604020202020204" pitchFamily="34" charset="0"/>
              </a:rPr>
              <a:t>Past performance does not guarantee future results. All data is from sources believed to be reliable but cannot be guaranteed or warranted. </a:t>
            </a:r>
          </a:p>
        </p:txBody>
      </p:sp>
      <p:sp>
        <p:nvSpPr>
          <p:cNvPr id="15" name="Rectangle 14">
            <a:extLst>
              <a:ext uri="{FF2B5EF4-FFF2-40B4-BE49-F238E27FC236}">
                <a16:creationId xmlns:a16="http://schemas.microsoft.com/office/drawing/2014/main" id="{1C4B7E21-70EA-48B7-9420-3C4FFF8993A8}"/>
              </a:ext>
            </a:extLst>
          </p:cNvPr>
          <p:cNvSpPr/>
          <p:nvPr/>
        </p:nvSpPr>
        <p:spPr>
          <a:xfrm>
            <a:off x="1443083" y="6017533"/>
            <a:ext cx="4324293" cy="215444"/>
          </a:xfrm>
          <a:prstGeom prst="rect">
            <a:avLst/>
          </a:prstGeom>
        </p:spPr>
        <p:txBody>
          <a:bodyPr wrap="square">
            <a:spAutoFit/>
          </a:bodyPr>
          <a:lstStyle/>
          <a:p>
            <a:r>
              <a:rPr lang="en-US" sz="800" b="1" dirty="0">
                <a:solidFill>
                  <a:srgbClr val="000000"/>
                </a:solidFill>
                <a:latin typeface="Montserrat" pitchFamily="2" charset="77"/>
                <a:ea typeface="Segoe UI Historic" panose="020B0502040204020203" pitchFamily="34" charset="0"/>
                <a:cs typeface="Segoe UI Historic" panose="020B0502040204020203" pitchFamily="34" charset="0"/>
              </a:rPr>
              <a:t>Source: </a:t>
            </a:r>
            <a:r>
              <a:rPr lang="en-US" sz="800" dirty="0">
                <a:solidFill>
                  <a:srgbClr val="000000"/>
                </a:solidFill>
                <a:latin typeface="Montserrat" pitchFamily="2" charset="77"/>
                <a:ea typeface="Segoe UI Historic" panose="020B0502040204020203" pitchFamily="34" charset="0"/>
                <a:cs typeface="Segoe UI Historic" panose="020B0502040204020203" pitchFamily="34" charset="0"/>
              </a:rPr>
              <a:t>Morningstar Direct</a:t>
            </a:r>
          </a:p>
        </p:txBody>
      </p:sp>
      <p:graphicFrame>
        <p:nvGraphicFramePr>
          <p:cNvPr id="11" name="Chart 10">
            <a:extLst>
              <a:ext uri="{FF2B5EF4-FFF2-40B4-BE49-F238E27FC236}">
                <a16:creationId xmlns:a16="http://schemas.microsoft.com/office/drawing/2014/main" id="{3FDE328E-8B43-4A0C-AE20-E0A9440D0C93}"/>
              </a:ext>
            </a:extLst>
          </p:cNvPr>
          <p:cNvGraphicFramePr/>
          <p:nvPr>
            <p:extLst>
              <p:ext uri="{D42A27DB-BD31-4B8C-83A1-F6EECF244321}">
                <p14:modId xmlns:p14="http://schemas.microsoft.com/office/powerpoint/2010/main" val="552911548"/>
              </p:ext>
            </p:extLst>
          </p:nvPr>
        </p:nvGraphicFramePr>
        <p:xfrm>
          <a:off x="1461205" y="1258626"/>
          <a:ext cx="9583849" cy="5070654"/>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2" descr="Image result for google logo">
            <a:extLst>
              <a:ext uri="{FF2B5EF4-FFF2-40B4-BE49-F238E27FC236}">
                <a16:creationId xmlns:a16="http://schemas.microsoft.com/office/drawing/2014/main" id="{C9BDA509-05ED-4F60-9947-59EF8B86B16A}"/>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374093" y="5240485"/>
            <a:ext cx="490225" cy="4998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 descr="https://lh6.googleusercontent.com/-CzY5p4g2klg/AAAAAAAAAAI/AAAAAAAAA58/shbGSVw6mvo/s0-c-k-no-ns/photo.jpg">
            <a:extLst>
              <a:ext uri="{FF2B5EF4-FFF2-40B4-BE49-F238E27FC236}">
                <a16:creationId xmlns:a16="http://schemas.microsoft.com/office/drawing/2014/main" id="{A34E2444-168A-4CEE-9EDA-E289E4DBED20}"/>
              </a:ext>
            </a:extLst>
          </p:cNvPr>
          <p:cNvPicPr>
            <a:picLocks noChangeAspect="1" noChangeArrowheads="1"/>
          </p:cNvPicPr>
          <p:nvPr/>
        </p:nvPicPr>
        <p:blipFill>
          <a:blip r:embed="rId5" cstate="email">
            <a:clrChange>
              <a:clrFrom>
                <a:srgbClr val="F2F1EF"/>
              </a:clrFrom>
              <a:clrTo>
                <a:srgbClr val="F2F1EF">
                  <a:alpha val="0"/>
                </a:srgbClr>
              </a:clrTo>
            </a:clrChange>
            <a:extLst>
              <a:ext uri="{28A0092B-C50C-407E-A947-70E740481C1C}">
                <a14:useLocalDpi xmlns:a14="http://schemas.microsoft.com/office/drawing/2010/main" val="0"/>
              </a:ext>
            </a:extLst>
          </a:blip>
          <a:srcRect/>
          <a:stretch>
            <a:fillRect/>
          </a:stretch>
        </p:blipFill>
        <p:spPr bwMode="auto">
          <a:xfrm>
            <a:off x="6149745" y="4951966"/>
            <a:ext cx="788354" cy="788354"/>
          </a:xfrm>
          <a:prstGeom prst="rect">
            <a:avLst/>
          </a:prstGeom>
          <a:solidFill>
            <a:schemeClr val="bg1"/>
          </a:solidFill>
          <a:ln>
            <a:solidFill>
              <a:srgbClr val="003A5D"/>
            </a:solidFill>
          </a:ln>
        </p:spPr>
      </p:pic>
      <p:pic>
        <p:nvPicPr>
          <p:cNvPr id="1026" name="Picture 2" descr="This Monster (Beverage) Has Lost Its Fangs (NASDAQ:MNST) | Seeking Alpha">
            <a:extLst>
              <a:ext uri="{FF2B5EF4-FFF2-40B4-BE49-F238E27FC236}">
                <a16:creationId xmlns:a16="http://schemas.microsoft.com/office/drawing/2014/main" id="{B039501A-F533-4638-A8F1-48B17F2F5D7D}"/>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768136" y="4952592"/>
            <a:ext cx="1403083" cy="7883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8E649B3-A9C7-4C70-A5E6-A85378A9A728}"/>
              </a:ext>
            </a:extLst>
          </p:cNvPr>
          <p:cNvSpPr/>
          <p:nvPr/>
        </p:nvSpPr>
        <p:spPr>
          <a:xfrm>
            <a:off x="3605229" y="1534829"/>
            <a:ext cx="3872089" cy="276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796C19-A6AF-4C6D-822A-39B98F2A8144}"/>
              </a:ext>
            </a:extLst>
          </p:cNvPr>
          <p:cNvSpPr/>
          <p:nvPr/>
        </p:nvSpPr>
        <p:spPr>
          <a:xfrm>
            <a:off x="7477318" y="1666754"/>
            <a:ext cx="1863452" cy="410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01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 FOR the Future, Not IN the Future</a:t>
            </a:r>
          </a:p>
        </p:txBody>
      </p:sp>
      <p:pic>
        <p:nvPicPr>
          <p:cNvPr id="13314" name="Picture 2" descr="Image result for old sci fi art 50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72406" y="1478616"/>
            <a:ext cx="6457773" cy="469972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AC76F05F-694D-8844-8581-B5AE01ABAABE}"/>
              </a:ext>
            </a:extLst>
          </p:cNvPr>
          <p:cNvCxnSpPr>
            <a:cxnSpLocks/>
          </p:cNvCxnSpPr>
          <p:nvPr/>
        </p:nvCxnSpPr>
        <p:spPr>
          <a:xfrm>
            <a:off x="884229" y="1002552"/>
            <a:ext cx="7941719"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F545106-F7B8-6E43-84AD-B2AF34FAB24C}"/>
              </a:ext>
            </a:extLst>
          </p:cNvPr>
          <p:cNvGrpSpPr/>
          <p:nvPr/>
        </p:nvGrpSpPr>
        <p:grpSpPr>
          <a:xfrm>
            <a:off x="973038" y="1815005"/>
            <a:ext cx="10272319" cy="2868792"/>
            <a:chOff x="891378" y="1730900"/>
            <a:chExt cx="10321508" cy="2882530"/>
          </a:xfrm>
        </p:grpSpPr>
        <p:grpSp>
          <p:nvGrpSpPr>
            <p:cNvPr id="5" name="Group 4">
              <a:extLst>
                <a:ext uri="{FF2B5EF4-FFF2-40B4-BE49-F238E27FC236}">
                  <a16:creationId xmlns:a16="http://schemas.microsoft.com/office/drawing/2014/main" id="{D5DD9CD9-25FE-7F48-8114-A3B5C8BBEC89}"/>
                </a:ext>
              </a:extLst>
            </p:cNvPr>
            <p:cNvGrpSpPr/>
            <p:nvPr/>
          </p:nvGrpSpPr>
          <p:grpSpPr>
            <a:xfrm>
              <a:off x="3448233" y="3135760"/>
              <a:ext cx="6551467" cy="1477670"/>
              <a:chOff x="1715152" y="4858615"/>
              <a:chExt cx="5296253" cy="1194559"/>
            </a:xfrm>
          </p:grpSpPr>
          <p:grpSp>
            <p:nvGrpSpPr>
              <p:cNvPr id="31" name="Group 30">
                <a:extLst>
                  <a:ext uri="{FF2B5EF4-FFF2-40B4-BE49-F238E27FC236}">
                    <a16:creationId xmlns:a16="http://schemas.microsoft.com/office/drawing/2014/main" id="{C4DF6D67-632B-AD48-84DD-89704F59863F}"/>
                  </a:ext>
                </a:extLst>
              </p:cNvPr>
              <p:cNvGrpSpPr/>
              <p:nvPr/>
            </p:nvGrpSpPr>
            <p:grpSpPr>
              <a:xfrm>
                <a:off x="4020314" y="4862243"/>
                <a:ext cx="767900" cy="1190931"/>
                <a:chOff x="4020314" y="4862243"/>
                <a:chExt cx="767900" cy="1190931"/>
              </a:xfrm>
            </p:grpSpPr>
            <p:grpSp>
              <p:nvGrpSpPr>
                <p:cNvPr id="42" name="Group 41">
                  <a:extLst>
                    <a:ext uri="{FF2B5EF4-FFF2-40B4-BE49-F238E27FC236}">
                      <a16:creationId xmlns:a16="http://schemas.microsoft.com/office/drawing/2014/main" id="{2743427E-FCAF-814E-A944-74C8CAD1A9D4}"/>
                    </a:ext>
                  </a:extLst>
                </p:cNvPr>
                <p:cNvGrpSpPr/>
                <p:nvPr/>
              </p:nvGrpSpPr>
              <p:grpSpPr>
                <a:xfrm>
                  <a:off x="4020314" y="4862243"/>
                  <a:ext cx="767900" cy="1190931"/>
                  <a:chOff x="4020314" y="4862243"/>
                  <a:chExt cx="767900" cy="1190931"/>
                </a:xfrm>
              </p:grpSpPr>
              <p:cxnSp>
                <p:nvCxnSpPr>
                  <p:cNvPr id="44" name="Straight Connector 43">
                    <a:extLst>
                      <a:ext uri="{FF2B5EF4-FFF2-40B4-BE49-F238E27FC236}">
                        <a16:creationId xmlns:a16="http://schemas.microsoft.com/office/drawing/2014/main" id="{035C9F2B-0F95-FA43-837D-4F9E675F951A}"/>
                      </a:ext>
                    </a:extLst>
                  </p:cNvPr>
                  <p:cNvCxnSpPr>
                    <a:cxnSpLocks/>
                    <a:endCxn id="45" idx="0"/>
                  </p:cNvCxnSpPr>
                  <p:nvPr/>
                </p:nvCxnSpPr>
                <p:spPr>
                  <a:xfrm>
                    <a:off x="4404264" y="4862243"/>
                    <a:ext cx="0" cy="423031"/>
                  </a:xfrm>
                  <a:prstGeom prst="line">
                    <a:avLst/>
                  </a:prstGeom>
                  <a:ln w="79375">
                    <a:solidFill>
                      <a:srgbClr val="4EC1EA"/>
                    </a:solidFill>
                  </a:ln>
                  <a:effectLst/>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8216E9A3-8B47-1846-9498-FF5A2ADC7BCE}"/>
                      </a:ext>
                    </a:extLst>
                  </p:cNvPr>
                  <p:cNvSpPr/>
                  <p:nvPr/>
                </p:nvSpPr>
                <p:spPr>
                  <a:xfrm>
                    <a:off x="4020314" y="5285274"/>
                    <a:ext cx="767900" cy="767900"/>
                  </a:xfrm>
                  <a:prstGeom prst="ellipse">
                    <a:avLst/>
                  </a:prstGeom>
                  <a:noFill/>
                  <a:ln w="76200">
                    <a:solidFill>
                      <a:srgbClr val="4EC1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pic>
              <p:nvPicPr>
                <p:cNvPr id="43" name="Picture 42">
                  <a:extLst>
                    <a:ext uri="{FF2B5EF4-FFF2-40B4-BE49-F238E27FC236}">
                      <a16:creationId xmlns:a16="http://schemas.microsoft.com/office/drawing/2014/main" id="{7A094636-9389-5B4A-9F36-708E969969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59076" y="5429085"/>
                  <a:ext cx="490376" cy="490377"/>
                </a:xfrm>
                <a:prstGeom prst="rect">
                  <a:avLst/>
                </a:prstGeom>
              </p:spPr>
            </p:pic>
          </p:grpSp>
          <p:grpSp>
            <p:nvGrpSpPr>
              <p:cNvPr id="32" name="Group 31">
                <a:extLst>
                  <a:ext uri="{FF2B5EF4-FFF2-40B4-BE49-F238E27FC236}">
                    <a16:creationId xmlns:a16="http://schemas.microsoft.com/office/drawing/2014/main" id="{2FABF8BE-7107-B04C-950A-AF1ADE5B8E3C}"/>
                  </a:ext>
                </a:extLst>
              </p:cNvPr>
              <p:cNvGrpSpPr/>
              <p:nvPr/>
            </p:nvGrpSpPr>
            <p:grpSpPr>
              <a:xfrm>
                <a:off x="6243505" y="4858615"/>
                <a:ext cx="767900" cy="1194559"/>
                <a:chOff x="6243505" y="4858615"/>
                <a:chExt cx="767900" cy="1194559"/>
              </a:xfrm>
            </p:grpSpPr>
            <p:grpSp>
              <p:nvGrpSpPr>
                <p:cNvPr id="38" name="Group 37">
                  <a:extLst>
                    <a:ext uri="{FF2B5EF4-FFF2-40B4-BE49-F238E27FC236}">
                      <a16:creationId xmlns:a16="http://schemas.microsoft.com/office/drawing/2014/main" id="{4F4C0838-801C-2943-80F8-CDBE0F748911}"/>
                    </a:ext>
                  </a:extLst>
                </p:cNvPr>
                <p:cNvGrpSpPr/>
                <p:nvPr/>
              </p:nvGrpSpPr>
              <p:grpSpPr>
                <a:xfrm>
                  <a:off x="6243505" y="4858615"/>
                  <a:ext cx="767900" cy="1194559"/>
                  <a:chOff x="6243505" y="4858615"/>
                  <a:chExt cx="767900" cy="1194559"/>
                </a:xfrm>
              </p:grpSpPr>
              <p:cxnSp>
                <p:nvCxnSpPr>
                  <p:cNvPr id="40" name="Straight Connector 39">
                    <a:extLst>
                      <a:ext uri="{FF2B5EF4-FFF2-40B4-BE49-F238E27FC236}">
                        <a16:creationId xmlns:a16="http://schemas.microsoft.com/office/drawing/2014/main" id="{D9408A6B-1EFD-B94F-8E00-381F944E6D73}"/>
                      </a:ext>
                    </a:extLst>
                  </p:cNvPr>
                  <p:cNvCxnSpPr>
                    <a:cxnSpLocks/>
                    <a:endCxn id="41" idx="0"/>
                  </p:cNvCxnSpPr>
                  <p:nvPr/>
                </p:nvCxnSpPr>
                <p:spPr>
                  <a:xfrm>
                    <a:off x="6627455" y="4858615"/>
                    <a:ext cx="0" cy="426659"/>
                  </a:xfrm>
                  <a:prstGeom prst="line">
                    <a:avLst/>
                  </a:prstGeom>
                  <a:ln w="79375">
                    <a:solidFill>
                      <a:srgbClr val="4EC1EA"/>
                    </a:solidFill>
                  </a:ln>
                  <a:effectLst/>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9B4E60C9-276A-D44B-AB40-F9EFD5ED1D51}"/>
                      </a:ext>
                    </a:extLst>
                  </p:cNvPr>
                  <p:cNvSpPr/>
                  <p:nvPr/>
                </p:nvSpPr>
                <p:spPr>
                  <a:xfrm>
                    <a:off x="6243505" y="5285274"/>
                    <a:ext cx="767900" cy="767900"/>
                  </a:xfrm>
                  <a:prstGeom prst="ellipse">
                    <a:avLst/>
                  </a:prstGeom>
                  <a:noFill/>
                  <a:ln w="76200">
                    <a:solidFill>
                      <a:srgbClr val="4EC1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pic>
              <p:nvPicPr>
                <p:cNvPr id="39" name="Picture 38">
                  <a:extLst>
                    <a:ext uri="{FF2B5EF4-FFF2-40B4-BE49-F238E27FC236}">
                      <a16:creationId xmlns:a16="http://schemas.microsoft.com/office/drawing/2014/main" id="{B9334A6F-57D0-0C4D-87FD-172B0B34287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38102" y="5493132"/>
                  <a:ext cx="362281" cy="362281"/>
                </a:xfrm>
                <a:prstGeom prst="rect">
                  <a:avLst/>
                </a:prstGeom>
              </p:spPr>
            </p:pic>
          </p:grpSp>
          <p:grpSp>
            <p:nvGrpSpPr>
              <p:cNvPr id="33" name="Group 32">
                <a:extLst>
                  <a:ext uri="{FF2B5EF4-FFF2-40B4-BE49-F238E27FC236}">
                    <a16:creationId xmlns:a16="http://schemas.microsoft.com/office/drawing/2014/main" id="{3AE418A3-9DD2-CB4C-A892-AFB9D342ABFF}"/>
                  </a:ext>
                </a:extLst>
              </p:cNvPr>
              <p:cNvGrpSpPr/>
              <p:nvPr/>
            </p:nvGrpSpPr>
            <p:grpSpPr>
              <a:xfrm>
                <a:off x="1715152" y="4868022"/>
                <a:ext cx="767900" cy="1185152"/>
                <a:chOff x="1715152" y="4868022"/>
                <a:chExt cx="767900" cy="1185152"/>
              </a:xfrm>
            </p:grpSpPr>
            <p:grpSp>
              <p:nvGrpSpPr>
                <p:cNvPr id="34" name="Group 33">
                  <a:extLst>
                    <a:ext uri="{FF2B5EF4-FFF2-40B4-BE49-F238E27FC236}">
                      <a16:creationId xmlns:a16="http://schemas.microsoft.com/office/drawing/2014/main" id="{820B75C2-DCC7-774B-A5F0-951E5254DAB1}"/>
                    </a:ext>
                  </a:extLst>
                </p:cNvPr>
                <p:cNvGrpSpPr/>
                <p:nvPr/>
              </p:nvGrpSpPr>
              <p:grpSpPr>
                <a:xfrm>
                  <a:off x="1715152" y="4868022"/>
                  <a:ext cx="767900" cy="1185152"/>
                  <a:chOff x="1715152" y="4868022"/>
                  <a:chExt cx="767900" cy="1185152"/>
                </a:xfrm>
              </p:grpSpPr>
              <p:cxnSp>
                <p:nvCxnSpPr>
                  <p:cNvPr id="36" name="Straight Connector 35">
                    <a:extLst>
                      <a:ext uri="{FF2B5EF4-FFF2-40B4-BE49-F238E27FC236}">
                        <a16:creationId xmlns:a16="http://schemas.microsoft.com/office/drawing/2014/main" id="{2F555B81-FF48-E94F-98D9-C3326C1F4FDA}"/>
                      </a:ext>
                    </a:extLst>
                  </p:cNvPr>
                  <p:cNvCxnSpPr>
                    <a:cxnSpLocks/>
                    <a:endCxn id="37" idx="0"/>
                  </p:cNvCxnSpPr>
                  <p:nvPr/>
                </p:nvCxnSpPr>
                <p:spPr>
                  <a:xfrm>
                    <a:off x="2099102" y="4868022"/>
                    <a:ext cx="0" cy="417252"/>
                  </a:xfrm>
                  <a:prstGeom prst="line">
                    <a:avLst/>
                  </a:prstGeom>
                  <a:ln w="79375">
                    <a:solidFill>
                      <a:srgbClr val="4EC1EA"/>
                    </a:solidFill>
                  </a:ln>
                  <a:effectLst/>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07003DAD-743E-624B-88C0-243F45510087}"/>
                      </a:ext>
                    </a:extLst>
                  </p:cNvPr>
                  <p:cNvSpPr/>
                  <p:nvPr/>
                </p:nvSpPr>
                <p:spPr>
                  <a:xfrm>
                    <a:off x="1715152" y="5285274"/>
                    <a:ext cx="767900" cy="767900"/>
                  </a:xfrm>
                  <a:prstGeom prst="ellipse">
                    <a:avLst/>
                  </a:prstGeom>
                  <a:noFill/>
                  <a:ln w="76200">
                    <a:solidFill>
                      <a:srgbClr val="4EC1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pic>
              <p:nvPicPr>
                <p:cNvPr id="35" name="Picture 34">
                  <a:extLst>
                    <a:ext uri="{FF2B5EF4-FFF2-40B4-BE49-F238E27FC236}">
                      <a16:creationId xmlns:a16="http://schemas.microsoft.com/office/drawing/2014/main" id="{D0DA6862-2DFD-2342-87BF-E354FD42948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53913" y="5429084"/>
                  <a:ext cx="490378" cy="490378"/>
                </a:xfrm>
                <a:prstGeom prst="rect">
                  <a:avLst/>
                </a:prstGeom>
              </p:spPr>
            </p:pic>
          </p:grpSp>
        </p:grpSp>
        <p:grpSp>
          <p:nvGrpSpPr>
            <p:cNvPr id="6" name="Group 5">
              <a:extLst>
                <a:ext uri="{FF2B5EF4-FFF2-40B4-BE49-F238E27FC236}">
                  <a16:creationId xmlns:a16="http://schemas.microsoft.com/office/drawing/2014/main" id="{9129BDC8-39E1-7349-A0B0-569617E22052}"/>
                </a:ext>
              </a:extLst>
            </p:cNvPr>
            <p:cNvGrpSpPr/>
            <p:nvPr/>
          </p:nvGrpSpPr>
          <p:grpSpPr>
            <a:xfrm>
              <a:off x="2064903" y="1730900"/>
              <a:ext cx="6550710" cy="1416495"/>
              <a:chOff x="907153" y="2790805"/>
              <a:chExt cx="5295645" cy="1145105"/>
            </a:xfrm>
          </p:grpSpPr>
          <p:grpSp>
            <p:nvGrpSpPr>
              <p:cNvPr id="17" name="Group 16">
                <a:extLst>
                  <a:ext uri="{FF2B5EF4-FFF2-40B4-BE49-F238E27FC236}">
                    <a16:creationId xmlns:a16="http://schemas.microsoft.com/office/drawing/2014/main" id="{73BA2946-9EB2-D948-9947-2C8E4C24AE14}"/>
                  </a:ext>
                </a:extLst>
              </p:cNvPr>
              <p:cNvGrpSpPr/>
              <p:nvPr/>
            </p:nvGrpSpPr>
            <p:grpSpPr>
              <a:xfrm>
                <a:off x="5434898" y="2790806"/>
                <a:ext cx="767900" cy="1145103"/>
                <a:chOff x="5773547" y="3722917"/>
                <a:chExt cx="767900" cy="1145103"/>
              </a:xfrm>
            </p:grpSpPr>
            <p:grpSp>
              <p:nvGrpSpPr>
                <p:cNvPr id="27" name="Group 26">
                  <a:extLst>
                    <a:ext uri="{FF2B5EF4-FFF2-40B4-BE49-F238E27FC236}">
                      <a16:creationId xmlns:a16="http://schemas.microsoft.com/office/drawing/2014/main" id="{2BEAA9A3-F17F-414B-A254-E8A906A8EEC2}"/>
                    </a:ext>
                  </a:extLst>
                </p:cNvPr>
                <p:cNvGrpSpPr/>
                <p:nvPr/>
              </p:nvGrpSpPr>
              <p:grpSpPr>
                <a:xfrm>
                  <a:off x="5773547" y="3722917"/>
                  <a:ext cx="767900" cy="1145103"/>
                  <a:chOff x="5773547" y="3722917"/>
                  <a:chExt cx="767900" cy="1145103"/>
                </a:xfrm>
              </p:grpSpPr>
              <p:sp>
                <p:nvSpPr>
                  <p:cNvPr id="29" name="Oval 28">
                    <a:extLst>
                      <a:ext uri="{FF2B5EF4-FFF2-40B4-BE49-F238E27FC236}">
                        <a16:creationId xmlns:a16="http://schemas.microsoft.com/office/drawing/2014/main" id="{207D37FF-0486-3043-97C7-F3E12C8F2031}"/>
                      </a:ext>
                    </a:extLst>
                  </p:cNvPr>
                  <p:cNvSpPr/>
                  <p:nvPr/>
                </p:nvSpPr>
                <p:spPr>
                  <a:xfrm>
                    <a:off x="5773547" y="3722917"/>
                    <a:ext cx="767900" cy="767900"/>
                  </a:xfrm>
                  <a:prstGeom prst="ellipse">
                    <a:avLst/>
                  </a:prstGeom>
                  <a:noFill/>
                  <a:ln w="76200">
                    <a:solidFill>
                      <a:srgbClr val="4EC1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30" name="Straight Connector 29">
                    <a:extLst>
                      <a:ext uri="{FF2B5EF4-FFF2-40B4-BE49-F238E27FC236}">
                        <a16:creationId xmlns:a16="http://schemas.microsoft.com/office/drawing/2014/main" id="{A6BC0A05-C543-2243-978C-2D1CFB09BE2D}"/>
                      </a:ext>
                    </a:extLst>
                  </p:cNvPr>
                  <p:cNvCxnSpPr>
                    <a:cxnSpLocks/>
                    <a:stCxn id="29" idx="4"/>
                  </p:cNvCxnSpPr>
                  <p:nvPr/>
                </p:nvCxnSpPr>
                <p:spPr>
                  <a:xfrm>
                    <a:off x="6157497" y="4490817"/>
                    <a:ext cx="4724" cy="377203"/>
                  </a:xfrm>
                  <a:prstGeom prst="line">
                    <a:avLst/>
                  </a:prstGeom>
                  <a:solidFill>
                    <a:schemeClr val="accent2"/>
                  </a:solidFill>
                  <a:ln w="79375">
                    <a:solidFill>
                      <a:srgbClr val="4EC1EA"/>
                    </a:solidFill>
                  </a:ln>
                  <a:effectLst/>
                </p:spPr>
                <p:style>
                  <a:lnRef idx="2">
                    <a:schemeClr val="accent1"/>
                  </a:lnRef>
                  <a:fillRef idx="0">
                    <a:schemeClr val="accent1"/>
                  </a:fillRef>
                  <a:effectRef idx="1">
                    <a:schemeClr val="accent1"/>
                  </a:effectRef>
                  <a:fontRef idx="minor">
                    <a:schemeClr val="tx1"/>
                  </a:fontRef>
                </p:style>
              </p:cxnSp>
            </p:grpSp>
            <p:pic>
              <p:nvPicPr>
                <p:cNvPr id="28" name="Picture 27">
                  <a:extLst>
                    <a:ext uri="{FF2B5EF4-FFF2-40B4-BE49-F238E27FC236}">
                      <a16:creationId xmlns:a16="http://schemas.microsoft.com/office/drawing/2014/main" id="{78B8D8FF-307D-7043-8743-711ECB95238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13843" y="3847555"/>
                  <a:ext cx="487310" cy="487309"/>
                </a:xfrm>
                <a:prstGeom prst="rect">
                  <a:avLst/>
                </a:prstGeom>
              </p:spPr>
            </p:pic>
          </p:grpSp>
          <p:grpSp>
            <p:nvGrpSpPr>
              <p:cNvPr id="18" name="Group 17">
                <a:extLst>
                  <a:ext uri="{FF2B5EF4-FFF2-40B4-BE49-F238E27FC236}">
                    <a16:creationId xmlns:a16="http://schemas.microsoft.com/office/drawing/2014/main" id="{DF8B05B7-5C09-BC41-8C46-A2369DFC16BE}"/>
                  </a:ext>
                </a:extLst>
              </p:cNvPr>
              <p:cNvGrpSpPr/>
              <p:nvPr/>
            </p:nvGrpSpPr>
            <p:grpSpPr>
              <a:xfrm>
                <a:off x="3173854" y="2790805"/>
                <a:ext cx="767900" cy="1145105"/>
                <a:chOff x="3211481" y="3722917"/>
                <a:chExt cx="767900" cy="1145105"/>
              </a:xfrm>
            </p:grpSpPr>
            <p:grpSp>
              <p:nvGrpSpPr>
                <p:cNvPr id="23" name="Group 22">
                  <a:extLst>
                    <a:ext uri="{FF2B5EF4-FFF2-40B4-BE49-F238E27FC236}">
                      <a16:creationId xmlns:a16="http://schemas.microsoft.com/office/drawing/2014/main" id="{666FC4EE-50BD-3A43-9710-B5AD6261C0D9}"/>
                    </a:ext>
                  </a:extLst>
                </p:cNvPr>
                <p:cNvGrpSpPr/>
                <p:nvPr/>
              </p:nvGrpSpPr>
              <p:grpSpPr>
                <a:xfrm>
                  <a:off x="3211481" y="3722917"/>
                  <a:ext cx="767900" cy="1145105"/>
                  <a:chOff x="3211481" y="3722917"/>
                  <a:chExt cx="767900" cy="1145105"/>
                </a:xfrm>
              </p:grpSpPr>
              <p:cxnSp>
                <p:nvCxnSpPr>
                  <p:cNvPr id="25" name="Straight Connector 24">
                    <a:extLst>
                      <a:ext uri="{FF2B5EF4-FFF2-40B4-BE49-F238E27FC236}">
                        <a16:creationId xmlns:a16="http://schemas.microsoft.com/office/drawing/2014/main" id="{DD9A2133-69F0-3C4A-A15D-359B03EF18C0}"/>
                      </a:ext>
                    </a:extLst>
                  </p:cNvPr>
                  <p:cNvCxnSpPr>
                    <a:cxnSpLocks/>
                    <a:stCxn id="26" idx="4"/>
                  </p:cNvCxnSpPr>
                  <p:nvPr/>
                </p:nvCxnSpPr>
                <p:spPr>
                  <a:xfrm>
                    <a:off x="3595431" y="4490817"/>
                    <a:ext cx="0" cy="377205"/>
                  </a:xfrm>
                  <a:prstGeom prst="line">
                    <a:avLst/>
                  </a:prstGeom>
                  <a:solidFill>
                    <a:schemeClr val="accent2"/>
                  </a:solidFill>
                  <a:ln w="79375">
                    <a:solidFill>
                      <a:srgbClr val="4EC1EA"/>
                    </a:solidFill>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B2AF426A-B0EB-C14B-99DC-5A21E74ECDDF}"/>
                      </a:ext>
                    </a:extLst>
                  </p:cNvPr>
                  <p:cNvSpPr/>
                  <p:nvPr/>
                </p:nvSpPr>
                <p:spPr>
                  <a:xfrm>
                    <a:off x="3211481" y="3722917"/>
                    <a:ext cx="767900" cy="767900"/>
                  </a:xfrm>
                  <a:prstGeom prst="ellipse">
                    <a:avLst/>
                  </a:prstGeom>
                  <a:noFill/>
                  <a:ln w="76200">
                    <a:solidFill>
                      <a:srgbClr val="4EC1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pic>
              <p:nvPicPr>
                <p:cNvPr id="24" name="Picture 23">
                  <a:extLst>
                    <a:ext uri="{FF2B5EF4-FFF2-40B4-BE49-F238E27FC236}">
                      <a16:creationId xmlns:a16="http://schemas.microsoft.com/office/drawing/2014/main" id="{BC5C61CD-0C51-0D4E-BF93-6C30834B33C9}"/>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350317" y="3877944"/>
                  <a:ext cx="487310" cy="487310"/>
                </a:xfrm>
                <a:prstGeom prst="rect">
                  <a:avLst/>
                </a:prstGeom>
              </p:spPr>
            </p:pic>
          </p:grpSp>
          <p:grpSp>
            <p:nvGrpSpPr>
              <p:cNvPr id="19" name="Group 18">
                <a:extLst>
                  <a:ext uri="{FF2B5EF4-FFF2-40B4-BE49-F238E27FC236}">
                    <a16:creationId xmlns:a16="http://schemas.microsoft.com/office/drawing/2014/main" id="{C2739FF3-462B-1B43-A604-CFE241A0CDD3}"/>
                  </a:ext>
                </a:extLst>
              </p:cNvPr>
              <p:cNvGrpSpPr/>
              <p:nvPr/>
            </p:nvGrpSpPr>
            <p:grpSpPr>
              <a:xfrm>
                <a:off x="907153" y="2790805"/>
                <a:ext cx="767900" cy="1145103"/>
                <a:chOff x="681384" y="3722917"/>
                <a:chExt cx="767900" cy="1145103"/>
              </a:xfrm>
            </p:grpSpPr>
            <p:cxnSp>
              <p:nvCxnSpPr>
                <p:cNvPr id="21" name="Straight Connector 20">
                  <a:extLst>
                    <a:ext uri="{FF2B5EF4-FFF2-40B4-BE49-F238E27FC236}">
                      <a16:creationId xmlns:a16="http://schemas.microsoft.com/office/drawing/2014/main" id="{4D8AC626-0824-564B-B138-CBEEE3E0B08B}"/>
                    </a:ext>
                  </a:extLst>
                </p:cNvPr>
                <p:cNvCxnSpPr>
                  <a:cxnSpLocks/>
                  <a:stCxn id="22" idx="4"/>
                </p:cNvCxnSpPr>
                <p:nvPr/>
              </p:nvCxnSpPr>
              <p:spPr>
                <a:xfrm>
                  <a:off x="1065334" y="4490817"/>
                  <a:ext cx="0" cy="377203"/>
                </a:xfrm>
                <a:prstGeom prst="line">
                  <a:avLst/>
                </a:prstGeom>
                <a:solidFill>
                  <a:schemeClr val="accent2"/>
                </a:solidFill>
                <a:ln w="79375">
                  <a:solidFill>
                    <a:srgbClr val="4EC1EA"/>
                  </a:solidFill>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7B443DF2-225E-9A4A-9EC8-49725CC3EE7B}"/>
                    </a:ext>
                  </a:extLst>
                </p:cNvPr>
                <p:cNvSpPr/>
                <p:nvPr/>
              </p:nvSpPr>
              <p:spPr>
                <a:xfrm>
                  <a:off x="681384" y="3722917"/>
                  <a:ext cx="767900" cy="767900"/>
                </a:xfrm>
                <a:prstGeom prst="ellipse">
                  <a:avLst/>
                </a:prstGeom>
                <a:noFill/>
                <a:ln w="76200">
                  <a:solidFill>
                    <a:srgbClr val="4EC1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pic>
            <p:nvPicPr>
              <p:cNvPr id="20" name="Picture 19">
                <a:extLst>
                  <a:ext uri="{FF2B5EF4-FFF2-40B4-BE49-F238E27FC236}">
                    <a16:creationId xmlns:a16="http://schemas.microsoft.com/office/drawing/2014/main" id="{D4151ABF-0A3C-CC47-A59C-85914D74ACA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37698" y="2954047"/>
                <a:ext cx="487310" cy="487310"/>
              </a:xfrm>
              <a:prstGeom prst="rect">
                <a:avLst/>
              </a:prstGeom>
            </p:spPr>
          </p:pic>
        </p:grpSp>
        <p:sp>
          <p:nvSpPr>
            <p:cNvPr id="16" name="TextBox 15">
              <a:extLst>
                <a:ext uri="{FF2B5EF4-FFF2-40B4-BE49-F238E27FC236}">
                  <a16:creationId xmlns:a16="http://schemas.microsoft.com/office/drawing/2014/main" id="{0B7622F2-3DC4-0D45-AED0-84891A302EB3}"/>
                </a:ext>
              </a:extLst>
            </p:cNvPr>
            <p:cNvSpPr txBox="1"/>
            <p:nvPr/>
          </p:nvSpPr>
          <p:spPr>
            <a:xfrm>
              <a:off x="1163240" y="2666321"/>
              <a:ext cx="331425" cy="894422"/>
            </a:xfrm>
            <a:prstGeom prst="rect">
              <a:avLst/>
            </a:prstGeom>
            <a:noFill/>
          </p:spPr>
          <p:txBody>
            <a:bodyPr wrap="none" lIns="0" tIns="0" rIns="0" bIns="0" rtlCol="0" anchor="ctr" anchorCtr="1">
              <a:noAutofit/>
            </a:bodyPr>
            <a:lstStyle/>
            <a:p>
              <a:r>
                <a:rPr lang="en-US" sz="4400" b="1" dirty="0">
                  <a:solidFill>
                    <a:prstClr val="white"/>
                  </a:solidFill>
                  <a:latin typeface="Arial"/>
                  <a:cs typeface="Arial"/>
                </a:rPr>
                <a:t>$</a:t>
              </a:r>
            </a:p>
          </p:txBody>
        </p:sp>
        <p:cxnSp>
          <p:nvCxnSpPr>
            <p:cNvPr id="8" name="Straight Connector 7">
              <a:extLst>
                <a:ext uri="{FF2B5EF4-FFF2-40B4-BE49-F238E27FC236}">
                  <a16:creationId xmlns:a16="http://schemas.microsoft.com/office/drawing/2014/main" id="{CB3C6B39-3AD1-AD49-B665-79179AC34837}"/>
                </a:ext>
              </a:extLst>
            </p:cNvPr>
            <p:cNvCxnSpPr>
              <a:cxnSpLocks/>
              <a:stCxn id="11" idx="6"/>
            </p:cNvCxnSpPr>
            <p:nvPr/>
          </p:nvCxnSpPr>
          <p:spPr>
            <a:xfrm flipV="1">
              <a:off x="1841270" y="3149108"/>
              <a:ext cx="8755049" cy="17058"/>
            </a:xfrm>
            <a:prstGeom prst="line">
              <a:avLst/>
            </a:prstGeom>
            <a:ln w="79375">
              <a:solidFill>
                <a:srgbClr val="4EC1EA"/>
              </a:solidFill>
            </a:ln>
            <a:effectLst/>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2C501FA4-7298-E64D-8FFC-39905FD62C56}"/>
                </a:ext>
              </a:extLst>
            </p:cNvPr>
            <p:cNvGrpSpPr/>
            <p:nvPr/>
          </p:nvGrpSpPr>
          <p:grpSpPr>
            <a:xfrm>
              <a:off x="10262993" y="2675965"/>
              <a:ext cx="949893" cy="951800"/>
              <a:chOff x="209320" y="3758197"/>
              <a:chExt cx="767900" cy="769442"/>
            </a:xfrm>
          </p:grpSpPr>
          <p:sp>
            <p:nvSpPr>
              <p:cNvPr id="13" name="Oval 12">
                <a:extLst>
                  <a:ext uri="{FF2B5EF4-FFF2-40B4-BE49-F238E27FC236}">
                    <a16:creationId xmlns:a16="http://schemas.microsoft.com/office/drawing/2014/main" id="{07D172BC-F4FF-C34D-9970-9BC989FD0743}"/>
                  </a:ext>
                </a:extLst>
              </p:cNvPr>
              <p:cNvSpPr/>
              <p:nvPr/>
            </p:nvSpPr>
            <p:spPr>
              <a:xfrm>
                <a:off x="209320" y="3759739"/>
                <a:ext cx="767900" cy="767900"/>
              </a:xfrm>
              <a:prstGeom prst="ellipse">
                <a:avLst/>
              </a:prstGeom>
              <a:solidFill>
                <a:srgbClr val="4EC1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a:extLst>
                  <a:ext uri="{FF2B5EF4-FFF2-40B4-BE49-F238E27FC236}">
                    <a16:creationId xmlns:a16="http://schemas.microsoft.com/office/drawing/2014/main" id="{57AFCEC4-4CE3-0F4D-A614-B7F06FC96AF5}"/>
                  </a:ext>
                </a:extLst>
              </p:cNvPr>
              <p:cNvSpPr txBox="1"/>
              <p:nvPr/>
            </p:nvSpPr>
            <p:spPr>
              <a:xfrm>
                <a:off x="465935" y="3758197"/>
                <a:ext cx="267927" cy="723057"/>
              </a:xfrm>
              <a:prstGeom prst="rect">
                <a:avLst/>
              </a:prstGeom>
              <a:noFill/>
            </p:spPr>
            <p:txBody>
              <a:bodyPr wrap="none" lIns="0" tIns="0" rIns="0" bIns="0" rtlCol="0" anchor="ctr" anchorCtr="1">
                <a:noAutofit/>
              </a:bodyPr>
              <a:lstStyle/>
              <a:p>
                <a:r>
                  <a:rPr lang="en-US" sz="4400" b="1" dirty="0">
                    <a:solidFill>
                      <a:srgbClr val="FFFFFF"/>
                    </a:solidFill>
                    <a:latin typeface="Arial"/>
                    <a:cs typeface="Arial"/>
                  </a:rPr>
                  <a:t>?</a:t>
                </a:r>
              </a:p>
            </p:txBody>
          </p:sp>
        </p:grpSp>
        <p:grpSp>
          <p:nvGrpSpPr>
            <p:cNvPr id="10" name="Group 9">
              <a:extLst>
                <a:ext uri="{FF2B5EF4-FFF2-40B4-BE49-F238E27FC236}">
                  <a16:creationId xmlns:a16="http://schemas.microsoft.com/office/drawing/2014/main" id="{78C04F71-D6AF-7445-8670-7F966A323912}"/>
                </a:ext>
              </a:extLst>
            </p:cNvPr>
            <p:cNvGrpSpPr/>
            <p:nvPr/>
          </p:nvGrpSpPr>
          <p:grpSpPr>
            <a:xfrm>
              <a:off x="891378" y="2691223"/>
              <a:ext cx="949893" cy="949893"/>
              <a:chOff x="66975" y="3770530"/>
              <a:chExt cx="767900" cy="767900"/>
            </a:xfrm>
          </p:grpSpPr>
          <p:sp>
            <p:nvSpPr>
              <p:cNvPr id="11" name="Oval 10">
                <a:extLst>
                  <a:ext uri="{FF2B5EF4-FFF2-40B4-BE49-F238E27FC236}">
                    <a16:creationId xmlns:a16="http://schemas.microsoft.com/office/drawing/2014/main" id="{368F085C-D0A7-724A-9388-9CC4F4B5906B}"/>
                  </a:ext>
                </a:extLst>
              </p:cNvPr>
              <p:cNvSpPr/>
              <p:nvPr/>
            </p:nvSpPr>
            <p:spPr>
              <a:xfrm>
                <a:off x="66975" y="3770530"/>
                <a:ext cx="767900" cy="767900"/>
              </a:xfrm>
              <a:prstGeom prst="ellipse">
                <a:avLst/>
              </a:prstGeom>
              <a:solidFill>
                <a:srgbClr val="4EC1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a:extLst>
                  <a:ext uri="{FF2B5EF4-FFF2-40B4-BE49-F238E27FC236}">
                    <a16:creationId xmlns:a16="http://schemas.microsoft.com/office/drawing/2014/main" id="{3B4504B0-361B-074D-85BA-FA26A1869CEE}"/>
                  </a:ext>
                </a:extLst>
              </p:cNvPr>
              <p:cNvSpPr txBox="1"/>
              <p:nvPr/>
            </p:nvSpPr>
            <p:spPr>
              <a:xfrm>
                <a:off x="323590" y="3786053"/>
                <a:ext cx="267927" cy="723057"/>
              </a:xfrm>
              <a:prstGeom prst="rect">
                <a:avLst/>
              </a:prstGeom>
              <a:noFill/>
            </p:spPr>
            <p:txBody>
              <a:bodyPr wrap="none" lIns="0" tIns="0" rIns="0" bIns="0" rtlCol="0" anchor="ctr" anchorCtr="1">
                <a:noAutofit/>
              </a:bodyPr>
              <a:lstStyle/>
              <a:p>
                <a:r>
                  <a:rPr lang="en-US" sz="4400" b="1" dirty="0">
                    <a:solidFill>
                      <a:prstClr val="white"/>
                    </a:solidFill>
                    <a:latin typeface="Arial"/>
                    <a:cs typeface="Arial"/>
                  </a:rPr>
                  <a:t>$</a:t>
                </a:r>
              </a:p>
            </p:txBody>
          </p:sp>
        </p:grpSp>
      </p:grpSp>
      <p:sp>
        <p:nvSpPr>
          <p:cNvPr id="46" name="Rectangle 45">
            <a:extLst>
              <a:ext uri="{FF2B5EF4-FFF2-40B4-BE49-F238E27FC236}">
                <a16:creationId xmlns:a16="http://schemas.microsoft.com/office/drawing/2014/main" id="{D5A1D664-CD27-5446-80BF-5AC5AA5E2296}"/>
              </a:ext>
            </a:extLst>
          </p:cNvPr>
          <p:cNvSpPr/>
          <p:nvPr/>
        </p:nvSpPr>
        <p:spPr>
          <a:xfrm>
            <a:off x="1796403" y="5033989"/>
            <a:ext cx="8913274" cy="1007424"/>
          </a:xfrm>
          <a:prstGeom prst="rect">
            <a:avLst/>
          </a:prstGeom>
          <a:solidFill>
            <a:srgbClr val="003A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Montserrat ExtraBold" pitchFamily="2" charset="77"/>
                <a:ea typeface="Segoe UI Historic" panose="020B0502040204020203" pitchFamily="34" charset="0"/>
                <a:cs typeface="Segoe UI Historic" panose="020B0502040204020203" pitchFamily="34" charset="0"/>
              </a:rPr>
              <a:t>How will you give your clients a stronger probability </a:t>
            </a:r>
            <a:br>
              <a:rPr lang="en-US" sz="2000" b="1" dirty="0">
                <a:solidFill>
                  <a:prstClr val="white"/>
                </a:solidFill>
                <a:latin typeface="Montserrat ExtraBold" pitchFamily="2" charset="77"/>
                <a:ea typeface="Segoe UI Historic" panose="020B0502040204020203" pitchFamily="34" charset="0"/>
                <a:cs typeface="Segoe UI Historic" panose="020B0502040204020203" pitchFamily="34" charset="0"/>
              </a:rPr>
            </a:br>
            <a:r>
              <a:rPr lang="en-US" sz="2000" b="1" dirty="0">
                <a:solidFill>
                  <a:prstClr val="white"/>
                </a:solidFill>
                <a:latin typeface="Montserrat ExtraBold" pitchFamily="2" charset="77"/>
                <a:ea typeface="Segoe UI Historic" panose="020B0502040204020203" pitchFamily="34" charset="0"/>
                <a:cs typeface="Segoe UI Historic" panose="020B0502040204020203" pitchFamily="34" charset="0"/>
              </a:rPr>
              <a:t>of long-term success?</a:t>
            </a:r>
          </a:p>
        </p:txBody>
      </p:sp>
      <p:sp>
        <p:nvSpPr>
          <p:cNvPr id="47" name="TextBox 46">
            <a:extLst>
              <a:ext uri="{FF2B5EF4-FFF2-40B4-BE49-F238E27FC236}">
                <a16:creationId xmlns:a16="http://schemas.microsoft.com/office/drawing/2014/main" id="{7E618046-2A97-0B49-A379-3BE318278A0A}"/>
              </a:ext>
            </a:extLst>
          </p:cNvPr>
          <p:cNvSpPr txBox="1"/>
          <p:nvPr/>
        </p:nvSpPr>
        <p:spPr>
          <a:xfrm>
            <a:off x="837945" y="6155324"/>
            <a:ext cx="4060027" cy="246221"/>
          </a:xfrm>
          <a:prstGeom prst="rect">
            <a:avLst/>
          </a:prstGeom>
          <a:noFill/>
        </p:spPr>
        <p:txBody>
          <a:bodyPr wrap="square" rtlCol="0">
            <a:spAutoFit/>
          </a:bodyPr>
          <a:lstStyle/>
          <a:p>
            <a:r>
              <a:rPr lang="en-US" sz="1000" b="1" dirty="0">
                <a:latin typeface="Montserrat" pitchFamily="2" charset="77"/>
                <a:ea typeface="Segoe UI Historic" panose="020B0502040204020203" pitchFamily="34" charset="0"/>
                <a:cs typeface="Segoe UI Historic" panose="020B0502040204020203" pitchFamily="34" charset="0"/>
              </a:rPr>
              <a:t>Source:  </a:t>
            </a:r>
            <a:r>
              <a:rPr lang="en-US" sz="1000" dirty="0">
                <a:latin typeface="Montserrat" pitchFamily="2" charset="77"/>
                <a:ea typeface="Segoe UI Historic" panose="020B0502040204020203" pitchFamily="34" charset="0"/>
                <a:cs typeface="Segoe UI Historic" panose="020B0502040204020203" pitchFamily="34" charset="0"/>
              </a:rPr>
              <a:t>Social Security Administration period life table</a:t>
            </a:r>
          </a:p>
        </p:txBody>
      </p:sp>
      <p:sp>
        <p:nvSpPr>
          <p:cNvPr id="49" name="Rectangle 48">
            <a:extLst>
              <a:ext uri="{FF2B5EF4-FFF2-40B4-BE49-F238E27FC236}">
                <a16:creationId xmlns:a16="http://schemas.microsoft.com/office/drawing/2014/main" id="{08B7EC90-EC4B-8948-85A7-96EF08312EBF}"/>
              </a:ext>
            </a:extLst>
          </p:cNvPr>
          <p:cNvSpPr/>
          <p:nvPr/>
        </p:nvSpPr>
        <p:spPr>
          <a:xfrm>
            <a:off x="1090083" y="888303"/>
            <a:ext cx="10011834" cy="800219"/>
          </a:xfrm>
          <a:prstGeom prst="rect">
            <a:avLst/>
          </a:prstGeom>
        </p:spPr>
        <p:txBody>
          <a:bodyPr wrap="square">
            <a:spAutoFit/>
          </a:bodyPr>
          <a:lstStyle/>
          <a:p>
            <a:pPr algn="ctr">
              <a:spcAft>
                <a:spcPts val="1200"/>
              </a:spcAft>
            </a:pPr>
            <a:r>
              <a:rPr lang="en-US" b="1" dirty="0">
                <a:solidFill>
                  <a:srgbClr val="003A5D"/>
                </a:solidFill>
                <a:latin typeface="Montserrat ExtraBold" pitchFamily="2" charset="77"/>
              </a:rPr>
              <a:t>Challenge: </a:t>
            </a:r>
            <a:r>
              <a:rPr lang="en-US" dirty="0">
                <a:solidFill>
                  <a:srgbClr val="003A5D"/>
                </a:solidFill>
                <a:latin typeface="Montserrat Medium" pitchFamily="2" charset="77"/>
              </a:rPr>
              <a:t>65-Year-Old Couple Has 30 Years of Planning</a:t>
            </a:r>
          </a:p>
          <a:p>
            <a:pPr algn="ctr"/>
            <a:r>
              <a:rPr lang="en-US" b="1" dirty="0">
                <a:solidFill>
                  <a:srgbClr val="003A5D"/>
                </a:solidFill>
                <a:latin typeface="Montserrat ExtraBold" pitchFamily="2" charset="77"/>
              </a:rPr>
              <a:t> Need: </a:t>
            </a:r>
            <a:r>
              <a:rPr lang="en-US" dirty="0">
                <a:solidFill>
                  <a:srgbClr val="003A5D"/>
                </a:solidFill>
                <a:latin typeface="Montserrat Medium" pitchFamily="2" charset="77"/>
              </a:rPr>
              <a:t>Long-Term Accumulation Strategy</a:t>
            </a:r>
          </a:p>
        </p:txBody>
      </p:sp>
    </p:spTree>
    <p:extLst>
      <p:ext uri="{BB962C8B-B14F-4D97-AF65-F5344CB8AC3E}">
        <p14:creationId xmlns:p14="http://schemas.microsoft.com/office/powerpoint/2010/main" val="26755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BF39EA1-1117-4031-9D06-7AFA4557A5B5}"/>
              </a:ext>
            </a:extLst>
          </p:cNvPr>
          <p:cNvGrpSpPr/>
          <p:nvPr/>
        </p:nvGrpSpPr>
        <p:grpSpPr>
          <a:xfrm>
            <a:off x="3394770" y="437389"/>
            <a:ext cx="4958349" cy="5670804"/>
            <a:chOff x="3394770" y="437389"/>
            <a:chExt cx="4958349" cy="5670804"/>
          </a:xfrm>
        </p:grpSpPr>
        <p:pic>
          <p:nvPicPr>
            <p:cNvPr id="10242" name="Picture 2" descr="C:\Users\wchettle\AppData\Local\Microsoft\Windows\Temporary Internet Files\Content.Outlook\2LBY0RIN\Go Capitalism_Finger (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394770" y="437389"/>
              <a:ext cx="4958349" cy="56708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355CF8-0D33-49D9-8BEA-EB5222B66D85}"/>
                </a:ext>
              </a:extLst>
            </p:cNvPr>
            <p:cNvSpPr/>
            <p:nvPr/>
          </p:nvSpPr>
          <p:spPr>
            <a:xfrm rot="936114">
              <a:off x="4151145" y="4503550"/>
              <a:ext cx="2206752" cy="576306"/>
            </a:xfrm>
            <a:prstGeom prst="rect">
              <a:avLst/>
            </a:prstGeom>
            <a:solidFill>
              <a:srgbClr val="5D3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251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99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AB9876-EB0B-9342-9771-1EBABC86ACFD}"/>
              </a:ext>
            </a:extLst>
          </p:cNvPr>
          <p:cNvSpPr>
            <a:spLocks noGrp="1"/>
          </p:cNvSpPr>
          <p:nvPr>
            <p:ph type="body" sz="quarter" idx="10"/>
          </p:nvPr>
        </p:nvSpPr>
        <p:spPr/>
        <p:txBody>
          <a:bodyPr/>
          <a:lstStyle/>
          <a:p>
            <a:r>
              <a:rPr lang="en-US" dirty="0"/>
              <a:t>Important Information Symmetry Partners, LLC</a:t>
            </a:r>
          </a:p>
        </p:txBody>
      </p:sp>
      <p:sp>
        <p:nvSpPr>
          <p:cNvPr id="3" name="Text Placeholder 2">
            <a:extLst>
              <a:ext uri="{FF2B5EF4-FFF2-40B4-BE49-F238E27FC236}">
                <a16:creationId xmlns:a16="http://schemas.microsoft.com/office/drawing/2014/main" id="{A727BCB1-4A9F-BE41-8627-E556F6EFDB4F}"/>
              </a:ext>
            </a:extLst>
          </p:cNvPr>
          <p:cNvSpPr>
            <a:spLocks noGrp="1"/>
          </p:cNvSpPr>
          <p:nvPr>
            <p:ph type="body" sz="quarter" idx="11"/>
          </p:nvPr>
        </p:nvSpPr>
        <p:spPr/>
        <p:txBody>
          <a:bodyPr>
            <a:normAutofit/>
          </a:bodyPr>
          <a:lstStyle/>
          <a:p>
            <a:pPr algn="just">
              <a:lnSpc>
                <a:spcPct val="100000"/>
              </a:lnSpc>
            </a:pPr>
            <a:r>
              <a:rPr lang="en-US" dirty="0"/>
              <a:t>Symmetry Partners, LLC is an investment advisory firm registered with the Securities and Exchange Commission. The firm only transacts business in states where it is properly registered, or exempted or excluded from registration requirements.  Symmetry charges an investment management fee for its services. All Symmetry fees can be found in the Symmetry ADV Part2A located on the website at  </a:t>
            </a:r>
            <a:r>
              <a:rPr lang="en-US" dirty="0" err="1"/>
              <a:t>www.symmetrypartners.com</a:t>
            </a:r>
            <a:r>
              <a:rPr lang="en-US" dirty="0"/>
              <a:t>. Past Performance does not guarantee future results. All data is from sources believed to be reliable but  cannot be guaranteed or warranted. Any chart that is presented in this presentation is for informational purposes only and should not be considered an all-inclusive formula for security selection.  Different types of investments involve varying degrees of risk, and there can be no assurance that the future performance of any specific investment, investment strategy, or product,  or any non-investment related content, made reference to directly or indirectly in this material  will be profitable, or prove successful. As with any investment strategy, there is the possibility of profitability as well as loss.</a:t>
            </a:r>
          </a:p>
          <a:p>
            <a:pPr algn="just">
              <a:lnSpc>
                <a:spcPct val="100000"/>
              </a:lnSpc>
            </a:pPr>
            <a:r>
              <a:rPr lang="en-US" b="1" dirty="0"/>
              <a:t>Index Disclosure and Definitions</a:t>
            </a:r>
          </a:p>
          <a:p>
            <a:pPr algn="just">
              <a:lnSpc>
                <a:spcPct val="100000"/>
              </a:lnSpc>
            </a:pPr>
            <a:r>
              <a:rPr lang="en-US" dirty="0"/>
              <a:t>Investors cannot invest directly in an index. Indexes have no fees. Historical performance results for investment indexes do not reflect the deduction of transaction and/or custodial charges or the deduction of an investment management fee, the occurrence of which would have the effect of decreasing historical performance results. Actual performance for client accounts will differ from index performance.</a:t>
            </a:r>
          </a:p>
          <a:p>
            <a:pPr algn="just">
              <a:lnSpc>
                <a:spcPct val="100000"/>
              </a:lnSpc>
            </a:pPr>
            <a:r>
              <a:rPr lang="en-US" b="1" dirty="0"/>
              <a:t>NASDAQ Index: </a:t>
            </a:r>
            <a:r>
              <a:rPr lang="en-US" dirty="0"/>
              <a:t>The NASDAQ Index is a stock market index of the almost 4,000 common stocks and similar securities (e.g. ADRs, tracking stocks, limited partnership interests) listed on the NASDAQ stock market.</a:t>
            </a:r>
          </a:p>
          <a:p>
            <a:pPr algn="just">
              <a:lnSpc>
                <a:spcPct val="100000"/>
              </a:lnSpc>
            </a:pPr>
            <a:r>
              <a:rPr lang="en-US" b="1" dirty="0"/>
              <a:t>S&amp;P 500 Index: </a:t>
            </a:r>
            <a:r>
              <a:rPr lang="en-US" dirty="0"/>
              <a:t>Widely regarded as the best single gauge of the U.S. equities market, this market capitalization-weighted index includes a representative sample of 500 leading companies in leading industries of the U.S. economy and provides over 80% coverage of U.S. equities.</a:t>
            </a:r>
          </a:p>
          <a:p>
            <a:pPr algn="just">
              <a:lnSpc>
                <a:spcPct val="100000"/>
              </a:lnSpc>
            </a:pPr>
            <a:r>
              <a:rPr lang="en-US" altLang="en-US" sz="900" b="1" dirty="0">
                <a:solidFill>
                  <a:schemeClr val="bg1"/>
                </a:solidFill>
                <a:latin typeface="Montserrat" panose="00000500000000000000" pitchFamily="2" charset="0"/>
                <a:cs typeface="Arial" panose="020B0604020202020204" pitchFamily="34" charset="0"/>
              </a:rPr>
              <a:t>MSCI World Index </a:t>
            </a:r>
            <a:r>
              <a:rPr lang="en-US" altLang="en-US" sz="900" dirty="0">
                <a:solidFill>
                  <a:schemeClr val="bg1"/>
                </a:solidFill>
                <a:latin typeface="Montserrat" panose="00000500000000000000" pitchFamily="2" charset="0"/>
                <a:cs typeface="Arial" panose="020B0604020202020204" pitchFamily="34" charset="0"/>
              </a:rPr>
              <a:t>captures large and mid cap representation across 23 developed markets (DM) countries. With 1,644 constituents, the index covers approximately 85% of the free float-adjusted market capitalization in each country </a:t>
            </a:r>
          </a:p>
          <a:p>
            <a:pPr algn="just">
              <a:lnSpc>
                <a:spcPct val="100000"/>
              </a:lnSpc>
            </a:pPr>
            <a:r>
              <a:rPr lang="en-US" b="1" dirty="0"/>
              <a:t>TOPIX Index: </a:t>
            </a:r>
            <a:r>
              <a:rPr lang="en-US" dirty="0"/>
              <a:t>The Tokyo Price Index – commonly referred to as TOPIX – is a metric for stock prices on the Tokyo Stock Exchange. TOPIX is a capitalization-weighted index that lists all firms in the “First Section " of the TSE, a section that organizes all large firms on the exchange into one group. The First Section contains the larger companies in the index, while the Second Section is comprised of smaller companies. TOPIX, because of its nearly 2000 constituents, is widely regarded as a broad benchmark for Japanese stock prices.</a:t>
            </a:r>
          </a:p>
          <a:p>
            <a:pPr algn="just">
              <a:lnSpc>
                <a:spcPct val="100000"/>
              </a:lnSpc>
            </a:pPr>
            <a:r>
              <a:rPr lang="en-US" dirty="0"/>
              <a:t>© Morningstar 2020. All rights reserved. The information contained herein: (1) is proprietary to Morningstar and/or its content providers; (2) may not be copied, adapted or distributed; and (3) is not warranted to be accurate, complete or timely. Neither Morningstar nor its content providers are responsible for any damages or losses arising from any use of this information, except where such damages or losses cannot be limited or excluded by law in your jurisdiction. Past financial performance is no guarantee of future results.</a:t>
            </a:r>
          </a:p>
        </p:txBody>
      </p:sp>
    </p:spTree>
    <p:extLst>
      <p:ext uri="{BB962C8B-B14F-4D97-AF65-F5344CB8AC3E}">
        <p14:creationId xmlns:p14="http://schemas.microsoft.com/office/powerpoint/2010/main" val="108758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rehistoric anatolia">
            <a:extLst>
              <a:ext uri="{FF2B5EF4-FFF2-40B4-BE49-F238E27FC236}">
                <a16:creationId xmlns:a16="http://schemas.microsoft.com/office/drawing/2014/main" id="{3F6191B9-4827-5744-9443-65FDCF8887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15F80D9-76AD-BF47-9C9E-E10FC9FDED29}"/>
              </a:ext>
            </a:extLst>
          </p:cNvPr>
          <p:cNvSpPr/>
          <p:nvPr/>
        </p:nvSpPr>
        <p:spPr>
          <a:xfrm>
            <a:off x="0" y="0"/>
            <a:ext cx="12192000" cy="6858000"/>
          </a:xfrm>
          <a:prstGeom prst="rect">
            <a:avLst/>
          </a:pr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D6E897E-1802-3E4D-9BC8-D8F31ACAEBFB}"/>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E1CE41B-8DA3-0E43-B221-0EE8EC9E8D56}"/>
              </a:ext>
            </a:extLst>
          </p:cNvPr>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6F5990B-1A87-054E-8292-4CE06ED60686}"/>
              </a:ext>
            </a:extLst>
          </p:cNvPr>
          <p:cNvSpPr txBox="1"/>
          <p:nvPr/>
        </p:nvSpPr>
        <p:spPr>
          <a:xfrm rot="16200000">
            <a:off x="-161079" y="5040439"/>
            <a:ext cx="1209864"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12000 BC</a:t>
            </a:r>
          </a:p>
        </p:txBody>
      </p:sp>
      <p:cxnSp>
        <p:nvCxnSpPr>
          <p:cNvPr id="9" name="Straight Connector 8">
            <a:extLst>
              <a:ext uri="{FF2B5EF4-FFF2-40B4-BE49-F238E27FC236}">
                <a16:creationId xmlns:a16="http://schemas.microsoft.com/office/drawing/2014/main" id="{C5931FE4-9412-E143-9112-43262E4E308A}"/>
              </a:ext>
            </a:extLst>
          </p:cNvPr>
          <p:cNvCxnSpPr/>
          <p:nvPr/>
        </p:nvCxnSpPr>
        <p:spPr>
          <a:xfrm flipH="1">
            <a:off x="441821"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857B6626-EC9D-1B47-B895-9AA60AC63076}"/>
              </a:ext>
            </a:extLst>
          </p:cNvPr>
          <p:cNvSpPr/>
          <p:nvPr/>
        </p:nvSpPr>
        <p:spPr>
          <a:xfrm>
            <a:off x="364605"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pic>
        <p:nvPicPr>
          <p:cNvPr id="11" name="Picture 10">
            <a:extLst>
              <a:ext uri="{FF2B5EF4-FFF2-40B4-BE49-F238E27FC236}">
                <a16:creationId xmlns:a16="http://schemas.microsoft.com/office/drawing/2014/main" id="{E860D92B-09A1-7A4C-8850-F27BB221219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22789" y="310796"/>
            <a:ext cx="7943168" cy="6087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324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www.moneymuseum.com/imgs/ximages/image/2009/10/I_EN_4795674_2.jpg">
            <a:extLst>
              <a:ext uri="{FF2B5EF4-FFF2-40B4-BE49-F238E27FC236}">
                <a16:creationId xmlns:a16="http://schemas.microsoft.com/office/drawing/2014/main" id="{AE828812-3CBE-1B46-B7D1-5EBACE432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748" y="701807"/>
            <a:ext cx="5818504" cy="490693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E99590EF-4C54-F748-96F9-282DF354C835}"/>
              </a:ext>
            </a:extLst>
          </p:cNvPr>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84748B0-4CC2-754C-ABB6-5968DAF09FD3}"/>
              </a:ext>
            </a:extLst>
          </p:cNvPr>
          <p:cNvSpPr txBox="1"/>
          <p:nvPr/>
        </p:nvSpPr>
        <p:spPr>
          <a:xfrm rot="16200000">
            <a:off x="102264" y="5040439"/>
            <a:ext cx="1209864" cy="492443"/>
          </a:xfrm>
          <a:prstGeom prst="rect">
            <a:avLst/>
          </a:prstGeom>
          <a:ln w="38100">
            <a:solidFill>
              <a:srgbClr val="00C4B3"/>
            </a:solidFill>
          </a:ln>
        </p:spPr>
        <p:style>
          <a:lnRef idx="2">
            <a:schemeClr val="accent2"/>
          </a:lnRef>
          <a:fillRef idx="1">
            <a:schemeClr val="lt1"/>
          </a:fillRef>
          <a:effectRef idx="0">
            <a:schemeClr val="accent2"/>
          </a:effectRef>
          <a:fontRef idx="minor">
            <a:schemeClr val="dk1"/>
          </a:fontRef>
        </p:style>
        <p:txBody>
          <a:bodyPr wrap="square" tIns="121920" bIns="121920" rtlCol="0">
            <a:spAutoFit/>
          </a:bodyPr>
          <a:lstStyle/>
          <a:p>
            <a:pPr algn="ctr"/>
            <a:r>
              <a:rPr lang="en-US" sz="1600" b="1" dirty="0">
                <a:solidFill>
                  <a:srgbClr val="77787B"/>
                </a:solidFill>
                <a:latin typeface="Montserrat ExtraBold" pitchFamily="2" charset="77"/>
              </a:rPr>
              <a:t>9000 BC</a:t>
            </a:r>
          </a:p>
        </p:txBody>
      </p:sp>
      <p:cxnSp>
        <p:nvCxnSpPr>
          <p:cNvPr id="19" name="Straight Connector 18">
            <a:extLst>
              <a:ext uri="{FF2B5EF4-FFF2-40B4-BE49-F238E27FC236}">
                <a16:creationId xmlns:a16="http://schemas.microsoft.com/office/drawing/2014/main" id="{CC9135FB-172F-6240-9263-B0F4C546F614}"/>
              </a:ext>
            </a:extLst>
          </p:cNvPr>
          <p:cNvCxnSpPr/>
          <p:nvPr/>
        </p:nvCxnSpPr>
        <p:spPr>
          <a:xfrm flipH="1">
            <a:off x="705164"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1B76ABB6-AB2F-4346-A8C3-9F63124622E7}"/>
              </a:ext>
            </a:extLst>
          </p:cNvPr>
          <p:cNvSpPr/>
          <p:nvPr/>
        </p:nvSpPr>
        <p:spPr>
          <a:xfrm>
            <a:off x="627948"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389468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208" y="-1"/>
            <a:ext cx="12268416" cy="6856119"/>
          </a:xfrm>
          <a:prstGeom prst="rect">
            <a:avLst/>
          </a:prstGeom>
        </p:spPr>
      </p:pic>
      <p:sp>
        <p:nvSpPr>
          <p:cNvPr id="9" name="Rectangle 8"/>
          <p:cNvSpPr/>
          <p:nvPr/>
        </p:nvSpPr>
        <p:spPr>
          <a:xfrm>
            <a:off x="-19099" y="1883"/>
            <a:ext cx="12211100" cy="6856117"/>
          </a:xfrm>
          <a:prstGeom prst="rect">
            <a:avLst/>
          </a:prstGeom>
          <a:solidFill>
            <a:srgbClr val="000000">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A6E26C3-A251-2341-95E1-17BF9CDF2970}"/>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http://www.colincampbell.info/Payment_files/shapeimage_3.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4569952" y="2424608"/>
            <a:ext cx="3713435" cy="249625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16200000">
            <a:off x="353420" y="5040439"/>
            <a:ext cx="1209864"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8000 BC</a:t>
            </a:r>
          </a:p>
        </p:txBody>
      </p:sp>
      <p:cxnSp>
        <p:nvCxnSpPr>
          <p:cNvPr id="16" name="Straight Connector 15"/>
          <p:cNvCxnSpPr/>
          <p:nvPr/>
        </p:nvCxnSpPr>
        <p:spPr>
          <a:xfrm flipH="1">
            <a:off x="956320"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879104"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184434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dn1.vtourist.com/6/4035019-Stone_Money_State_of_Ya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EEB379E-5697-4349-9D73-F37D38CD2649}"/>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816712" y="5040439"/>
            <a:ext cx="1209864"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1500 BC</a:t>
            </a:r>
          </a:p>
        </p:txBody>
      </p:sp>
      <p:cxnSp>
        <p:nvCxnSpPr>
          <p:cNvPr id="9" name="Straight Connector 8"/>
          <p:cNvCxnSpPr/>
          <p:nvPr/>
        </p:nvCxnSpPr>
        <p:spPr>
          <a:xfrm flipH="1">
            <a:off x="1419612"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1342396"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293476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8B9014-D225-41B5-9A12-36EB23CA9D16}"/>
              </a:ext>
            </a:extLst>
          </p:cNvPr>
          <p:cNvSpPr/>
          <p:nvPr/>
        </p:nvSpPr>
        <p:spPr>
          <a:xfrm>
            <a:off x="0" y="0"/>
            <a:ext cx="12192000" cy="6859237"/>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pic>
        <p:nvPicPr>
          <p:cNvPr id="3074" name="Picture 2" descr="http://upload.wikimedia.org/wikipedia/commons/a/a8/Honthorst_solon_and_croesus.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43814" y="1"/>
            <a:ext cx="9718261" cy="68592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2E47A93-A5A9-D742-837B-1BBA061DC5C3}"/>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49304" y="0"/>
            <a:ext cx="9512771" cy="6758657"/>
          </a:xfrm>
          <a:prstGeom prst="rect">
            <a:avLst/>
          </a:prstGeom>
          <a:solidFill>
            <a:srgbClr val="000000">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85344"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1223927" y="5040440"/>
            <a:ext cx="1209864"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700 BC</a:t>
            </a:r>
          </a:p>
        </p:txBody>
      </p:sp>
      <p:cxnSp>
        <p:nvCxnSpPr>
          <p:cNvPr id="15" name="Straight Connector 14"/>
          <p:cNvCxnSpPr/>
          <p:nvPr/>
        </p:nvCxnSpPr>
        <p:spPr>
          <a:xfrm flipH="1">
            <a:off x="1826827"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1749611"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9229" y="1488866"/>
            <a:ext cx="3852920" cy="3613773"/>
          </a:xfrm>
          <a:prstGeom prst="rect">
            <a:avLst/>
          </a:prstGeom>
        </p:spPr>
      </p:pic>
    </p:spTree>
    <p:extLst>
      <p:ext uri="{BB962C8B-B14F-4D97-AF65-F5344CB8AC3E}">
        <p14:creationId xmlns:p14="http://schemas.microsoft.com/office/powerpoint/2010/main" val="329574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upload.wikimedia.org/wikipedia/commons/8/8d/Song_Dynasty_Hydraulic_Mill_for_Grain.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0" y="1"/>
            <a:ext cx="12192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34FD945-2304-C147-A1AA-BD9EAD0720D7}"/>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http://upload.wikimedia.org/wikipedia/commons/thumb/d/d9/Jiao_zi.jpg/180px-Jiao_z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954" y="707438"/>
            <a:ext cx="2942297" cy="5132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1950569"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960</a:t>
            </a:r>
          </a:p>
        </p:txBody>
      </p:sp>
      <p:cxnSp>
        <p:nvCxnSpPr>
          <p:cNvPr id="14" name="Straight Connector 13"/>
          <p:cNvCxnSpPr/>
          <p:nvPr/>
        </p:nvCxnSpPr>
        <p:spPr>
          <a:xfrm flipH="1">
            <a:off x="2384813"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2305565"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162950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pload.wikimedia.org/wikipedia/commons/0/0c/Caravane_Marco_Polo.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A775980-E712-284B-9AEB-9229D3FAD5E4}"/>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4.bp.blogspot.com/-22U2j996uJw/Tzly5-mTzpI/AAAAAAAAA4s/J5uhrAElVqM/s1600/marcopol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639" y="834189"/>
            <a:ext cx="3764724" cy="4512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2165149"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1300</a:t>
            </a:r>
          </a:p>
        </p:txBody>
      </p:sp>
      <p:cxnSp>
        <p:nvCxnSpPr>
          <p:cNvPr id="12" name="Straight Connector 11"/>
          <p:cNvCxnSpPr/>
          <p:nvPr/>
        </p:nvCxnSpPr>
        <p:spPr>
          <a:xfrm flipH="1">
            <a:off x="2597361"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520145"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395143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akaimagazine.com/wp-content/uploads/header-cod-currency.jpg">
            <a:extLst>
              <a:ext uri="{FF2B5EF4-FFF2-40B4-BE49-F238E27FC236}">
                <a16:creationId xmlns:a16="http://schemas.microsoft.com/office/drawing/2014/main" id="{59C90F8C-CBFD-4B7B-8EC2-65F65E9C6F0B}"/>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164"/>
          <a:stretch/>
        </p:blipFill>
        <p:spPr bwMode="auto">
          <a:xfrm>
            <a:off x="-262965" y="0"/>
            <a:ext cx="12454965" cy="67321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A8FD708-2F9D-3848-A41C-9F0E6AFCC4A0}"/>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674CFBF-76A9-491F-B90A-812E178AA21C}"/>
              </a:ext>
            </a:extLst>
          </p:cNvPr>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67614AC-BA66-4B6C-B8DC-A62291D41D25}"/>
              </a:ext>
            </a:extLst>
          </p:cNvPr>
          <p:cNvSpPr txBox="1"/>
          <p:nvPr/>
        </p:nvSpPr>
        <p:spPr>
          <a:xfrm rot="16200000">
            <a:off x="3169447" y="5211127"/>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1600s</a:t>
            </a:r>
          </a:p>
        </p:txBody>
      </p:sp>
      <p:cxnSp>
        <p:nvCxnSpPr>
          <p:cNvPr id="12" name="Straight Connector 11">
            <a:extLst>
              <a:ext uri="{FF2B5EF4-FFF2-40B4-BE49-F238E27FC236}">
                <a16:creationId xmlns:a16="http://schemas.microsoft.com/office/drawing/2014/main" id="{A4B99E47-636A-4BA4-AF33-4132B9A331A9}"/>
              </a:ext>
            </a:extLst>
          </p:cNvPr>
          <p:cNvCxnSpPr/>
          <p:nvPr/>
        </p:nvCxnSpPr>
        <p:spPr>
          <a:xfrm flipH="1">
            <a:off x="3601659"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13FCF791-97AD-4FBF-BB86-4B34B781D622}"/>
              </a:ext>
            </a:extLst>
          </p:cNvPr>
          <p:cNvSpPr/>
          <p:nvPr/>
        </p:nvSpPr>
        <p:spPr>
          <a:xfrm>
            <a:off x="3517023"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425465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thenixonshock.weebly.com/uploads/1/3/7/3/13731913/4801474_orig.jpg?22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36338" y="597183"/>
            <a:ext cx="3919325" cy="516044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806101"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9728885"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8" name="TextBox 7"/>
          <p:cNvSpPr txBox="1"/>
          <p:nvPr/>
        </p:nvSpPr>
        <p:spPr>
          <a:xfrm rot="16200000">
            <a:off x="9373889" y="5211128"/>
            <a:ext cx="868488" cy="492443"/>
          </a:xfrm>
          <a:prstGeom prst="rect">
            <a:avLst/>
          </a:prstGeom>
          <a:ln w="38100">
            <a:solidFill>
              <a:srgbClr val="00C4B3"/>
            </a:solidFill>
          </a:ln>
        </p:spPr>
        <p:style>
          <a:lnRef idx="2">
            <a:schemeClr val="accent2"/>
          </a:lnRef>
          <a:fillRef idx="1">
            <a:schemeClr val="lt1"/>
          </a:fillRef>
          <a:effectRef idx="0">
            <a:schemeClr val="accent2"/>
          </a:effectRef>
          <a:fontRef idx="minor">
            <a:schemeClr val="dk1"/>
          </a:fontRef>
        </p:style>
        <p:txBody>
          <a:bodyPr wrap="square" tIns="121920" bIns="121920" rtlCol="0">
            <a:spAutoFit/>
          </a:bodyPr>
          <a:lstStyle/>
          <a:p>
            <a:pPr algn="ctr"/>
            <a:r>
              <a:rPr lang="en-US" sz="1600" b="1" dirty="0">
                <a:solidFill>
                  <a:srgbClr val="77787B"/>
                </a:solidFill>
                <a:latin typeface="Montserrat ExtraBold" pitchFamily="2" charset="77"/>
              </a:rPr>
              <a:t>1971</a:t>
            </a:r>
          </a:p>
        </p:txBody>
      </p:sp>
    </p:spTree>
    <p:extLst>
      <p:ext uri="{BB962C8B-B14F-4D97-AF65-F5344CB8AC3E}">
        <p14:creationId xmlns:p14="http://schemas.microsoft.com/office/powerpoint/2010/main" val="20674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10"/>
          <p:cNvSpPr>
            <a:spLocks noGrp="1"/>
          </p:cNvSpPr>
          <p:nvPr>
            <p:ph type="title"/>
          </p:nvPr>
        </p:nvSpPr>
        <p:spPr>
          <a:xfrm>
            <a:off x="838200" y="0"/>
            <a:ext cx="10515600" cy="950026"/>
          </a:xfrm>
        </p:spPr>
        <p:txBody>
          <a:bodyPr/>
          <a:lstStyle/>
          <a:p>
            <a:r>
              <a:rPr lang="en-US" dirty="0"/>
              <a:t>Markets Have Rewarded Discipline</a:t>
            </a:r>
          </a:p>
        </p:txBody>
      </p:sp>
      <p:sp>
        <p:nvSpPr>
          <p:cNvPr id="3" name="Text Placeholder 2">
            <a:extLst>
              <a:ext uri="{FF2B5EF4-FFF2-40B4-BE49-F238E27FC236}">
                <a16:creationId xmlns:a16="http://schemas.microsoft.com/office/drawing/2014/main" id="{645EA5C4-EE52-430D-8E65-F87422FD66D2}"/>
              </a:ext>
            </a:extLst>
          </p:cNvPr>
          <p:cNvSpPr>
            <a:spLocks noGrp="1"/>
          </p:cNvSpPr>
          <p:nvPr>
            <p:ph type="body" sz="quarter" idx="11"/>
          </p:nvPr>
        </p:nvSpPr>
        <p:spPr>
          <a:xfrm>
            <a:off x="818535" y="6278560"/>
            <a:ext cx="11245645" cy="681037"/>
          </a:xfrm>
        </p:spPr>
        <p:txBody>
          <a:bodyPr>
            <a:normAutofit/>
          </a:bodyPr>
          <a:lstStyle/>
          <a:p>
            <a:r>
              <a:rPr lang="en-US" dirty="0"/>
              <a:t>Source: Morningstar 2022 All rights reserved. The information contained herein: (1) is proprietary to Morningstar and/or its content providers; (2) may not be copied, adapted or distributed; and (3) is not warranted to be Source: Morningstar 2023. All rights reserved. The information contained herein: (1) is proprietary to Morningstar and/or its content providers; (2) may not be copied, adapted or distributed; and (3) is not warranted to be accurate, complete or timely. Neither Morningstar nor its content providers are responsible for any damages or losses arising from any use of this information, except where such damages or losses cannot be limited or excluded by law in your jurisdiction. by Morningstar. the deduction of an investment management fee. Actual performance for client accounts will differ from index performance.</a:t>
            </a:r>
          </a:p>
        </p:txBody>
      </p:sp>
      <p:sp>
        <p:nvSpPr>
          <p:cNvPr id="13" name="Picture Placeholder 12">
            <a:extLst>
              <a:ext uri="{FF2B5EF4-FFF2-40B4-BE49-F238E27FC236}">
                <a16:creationId xmlns:a16="http://schemas.microsoft.com/office/drawing/2014/main" id="{0FB12474-86D3-4681-B9AB-1C166B07D1AB}"/>
              </a:ext>
            </a:extLst>
          </p:cNvPr>
          <p:cNvSpPr>
            <a:spLocks noGrp="1"/>
          </p:cNvSpPr>
          <p:nvPr>
            <p:ph type="pic" sz="quarter" idx="12"/>
          </p:nvPr>
        </p:nvSpPr>
        <p:spPr/>
      </p:sp>
      <p:sp>
        <p:nvSpPr>
          <p:cNvPr id="221" name="TextBox 220"/>
          <p:cNvSpPr txBox="1"/>
          <p:nvPr/>
        </p:nvSpPr>
        <p:spPr>
          <a:xfrm>
            <a:off x="-579903" y="5192"/>
            <a:ext cx="564776" cy="309572"/>
          </a:xfrm>
          <a:prstGeom prst="rect">
            <a:avLst/>
          </a:prstGeom>
          <a:noFill/>
        </p:spPr>
        <p:txBody>
          <a:bodyPr wrap="square" rtlCol="0">
            <a:spAutoFit/>
          </a:bodyPr>
          <a:lstStyle/>
          <a:p>
            <a:pPr algn="ctr" defTabSz="806867" fontAlgn="base">
              <a:spcBef>
                <a:spcPct val="0"/>
              </a:spcBef>
              <a:spcAft>
                <a:spcPct val="0"/>
              </a:spcAft>
              <a:defRPr/>
            </a:pPr>
            <a:r>
              <a:rPr lang="en-US" sz="706" dirty="0">
                <a:solidFill>
                  <a:srgbClr val="000000"/>
                </a:solidFill>
                <a:latin typeface="Arial" panose="020B0604020202020204" pitchFamily="34" charset="0"/>
                <a:cs typeface="Arial" pitchFamily="34" charset="0"/>
              </a:rPr>
              <a:t>SC: LC06</a:t>
            </a:r>
          </a:p>
        </p:txBody>
      </p:sp>
      <p:sp>
        <p:nvSpPr>
          <p:cNvPr id="222" name="TextBox 221"/>
          <p:cNvSpPr txBox="1"/>
          <p:nvPr/>
        </p:nvSpPr>
        <p:spPr>
          <a:xfrm>
            <a:off x="12300785" y="5251"/>
            <a:ext cx="1751391" cy="877364"/>
          </a:xfrm>
          <a:prstGeom prst="rect">
            <a:avLst/>
          </a:prstGeom>
          <a:solidFill>
            <a:schemeClr val="accent4">
              <a:lumMod val="60000"/>
              <a:lumOff val="40000"/>
            </a:schemeClr>
          </a:solidFill>
        </p:spPr>
        <p:txBody>
          <a:bodyPr wrap="square" rtlCol="0">
            <a:noAutofit/>
          </a:bodyPr>
          <a:lstStyle/>
          <a:p>
            <a:pPr defTabSz="806867" fontAlgn="base">
              <a:spcBef>
                <a:spcPct val="0"/>
              </a:spcBef>
              <a:spcAft>
                <a:spcPct val="0"/>
              </a:spcAft>
              <a:defRPr/>
            </a:pPr>
            <a:r>
              <a:rPr lang="en-US" sz="882" dirty="0">
                <a:solidFill>
                  <a:srgbClr val="000000"/>
                </a:solidFill>
                <a:latin typeface="Arial" panose="020B0604020202020204" pitchFamily="34" charset="0"/>
                <a:cs typeface="Arial" pitchFamily="34" charset="0"/>
              </a:rPr>
              <a:t>Investment Principles </a:t>
            </a:r>
          </a:p>
          <a:p>
            <a:pPr defTabSz="806867" fontAlgn="base">
              <a:spcBef>
                <a:spcPct val="0"/>
              </a:spcBef>
              <a:spcAft>
                <a:spcPct val="0"/>
              </a:spcAft>
              <a:defRPr/>
            </a:pPr>
            <a:r>
              <a:rPr lang="en-US" sz="882" dirty="0">
                <a:solidFill>
                  <a:srgbClr val="000000"/>
                </a:solidFill>
                <a:latin typeface="Arial" panose="020B0604020202020204" pitchFamily="34" charset="0"/>
                <a:cs typeface="Arial" pitchFamily="34" charset="0"/>
              </a:rPr>
              <a:t>Market Declines and Volatility US</a:t>
            </a:r>
          </a:p>
        </p:txBody>
      </p:sp>
      <p:cxnSp>
        <p:nvCxnSpPr>
          <p:cNvPr id="14" name="Straight Connector 13">
            <a:extLst>
              <a:ext uri="{FF2B5EF4-FFF2-40B4-BE49-F238E27FC236}">
                <a16:creationId xmlns:a16="http://schemas.microsoft.com/office/drawing/2014/main" id="{74393DBC-5E90-4052-A196-EF77EFFAFD91}"/>
              </a:ext>
            </a:extLst>
          </p:cNvPr>
          <p:cNvCxnSpPr>
            <a:cxnSpLocks/>
          </p:cNvCxnSpPr>
          <p:nvPr/>
        </p:nvCxnSpPr>
        <p:spPr>
          <a:xfrm>
            <a:off x="884229" y="1002552"/>
            <a:ext cx="5359817"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F22790F-FCEE-AE59-3C10-A84962C763B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35470" y="1070560"/>
            <a:ext cx="12056527" cy="4871181"/>
          </a:xfrm>
          <a:prstGeom prst="rect">
            <a:avLst/>
          </a:prstGeom>
        </p:spPr>
      </p:pic>
    </p:spTree>
    <p:extLst>
      <p:ext uri="{BB962C8B-B14F-4D97-AF65-F5344CB8AC3E}">
        <p14:creationId xmlns:p14="http://schemas.microsoft.com/office/powerpoint/2010/main" val="251493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itc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217" y="693875"/>
            <a:ext cx="4925568" cy="492556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6200000">
            <a:off x="10796865" y="5211128"/>
            <a:ext cx="868488" cy="492443"/>
          </a:xfrm>
          <a:prstGeom prst="rect">
            <a:avLst/>
          </a:prstGeom>
          <a:ln w="38100">
            <a:solidFill>
              <a:srgbClr val="00C4B3"/>
            </a:solidFill>
          </a:ln>
        </p:spPr>
        <p:style>
          <a:lnRef idx="2">
            <a:schemeClr val="accent2"/>
          </a:lnRef>
          <a:fillRef idx="1">
            <a:schemeClr val="lt1"/>
          </a:fillRef>
          <a:effectRef idx="0">
            <a:schemeClr val="accent2"/>
          </a:effectRef>
          <a:fontRef idx="minor">
            <a:schemeClr val="dk1"/>
          </a:fontRef>
        </p:style>
        <p:txBody>
          <a:bodyPr wrap="square" tIns="121920" bIns="121920" rtlCol="0">
            <a:spAutoFit/>
          </a:bodyPr>
          <a:lstStyle/>
          <a:p>
            <a:pPr algn="ctr"/>
            <a:r>
              <a:rPr lang="en-US" sz="1600" b="1" dirty="0">
                <a:solidFill>
                  <a:srgbClr val="77787B"/>
                </a:solidFill>
                <a:latin typeface="Montserrat ExtraBold" pitchFamily="2" charset="77"/>
              </a:rPr>
              <a:t>2008</a:t>
            </a:r>
          </a:p>
        </p:txBody>
      </p:sp>
      <p:cxnSp>
        <p:nvCxnSpPr>
          <p:cNvPr id="17" name="Straight Connector 16"/>
          <p:cNvCxnSpPr/>
          <p:nvPr/>
        </p:nvCxnSpPr>
        <p:spPr>
          <a:xfrm flipH="1">
            <a:off x="11229077"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11151861"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422367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61BB49-5A01-F741-B04A-889BC887317D}"/>
              </a:ext>
            </a:extLst>
          </p:cNvPr>
          <p:cNvSpPr>
            <a:spLocks noGrp="1"/>
          </p:cNvSpPr>
          <p:nvPr>
            <p:ph type="ctrTitle"/>
          </p:nvPr>
        </p:nvSpPr>
        <p:spPr/>
        <p:txBody>
          <a:bodyPr>
            <a:normAutofit/>
          </a:bodyPr>
          <a:lstStyle/>
          <a:p>
            <a:r>
              <a:rPr lang="en-US" sz="4800" b="1" dirty="0">
                <a:latin typeface="Montserrat ExtraBold" pitchFamily="2" charset="77"/>
              </a:rPr>
              <a:t>Free Trade</a:t>
            </a:r>
          </a:p>
        </p:txBody>
      </p:sp>
    </p:spTree>
    <p:extLst>
      <p:ext uri="{BB962C8B-B14F-4D97-AF65-F5344CB8AC3E}">
        <p14:creationId xmlns:p14="http://schemas.microsoft.com/office/powerpoint/2010/main" val="372780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2097533" y="340637"/>
            <a:ext cx="8352752" cy="597536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1002189" y="5040439"/>
            <a:ext cx="1209864" cy="492443"/>
          </a:xfrm>
          <a:prstGeom prst="rect">
            <a:avLst/>
          </a:prstGeom>
          <a:ln w="38100">
            <a:solidFill>
              <a:srgbClr val="00C4B3"/>
            </a:solidFill>
          </a:ln>
        </p:spPr>
        <p:style>
          <a:lnRef idx="2">
            <a:schemeClr val="accent2"/>
          </a:lnRef>
          <a:fillRef idx="1">
            <a:schemeClr val="lt1"/>
          </a:fillRef>
          <a:effectRef idx="0">
            <a:schemeClr val="accent2"/>
          </a:effectRef>
          <a:fontRef idx="minor">
            <a:schemeClr val="dk1"/>
          </a:fontRef>
        </p:style>
        <p:txBody>
          <a:bodyPr wrap="square" tIns="121920" bIns="121920" rtlCol="0">
            <a:spAutoFit/>
          </a:bodyPr>
          <a:lstStyle/>
          <a:p>
            <a:pPr algn="ctr"/>
            <a:r>
              <a:rPr lang="en-US" sz="1600" b="1" dirty="0">
                <a:solidFill>
                  <a:srgbClr val="77787B"/>
                </a:solidFill>
                <a:latin typeface="Montserrat ExtraBold" pitchFamily="2" charset="77"/>
              </a:rPr>
              <a:t>1200 BC</a:t>
            </a:r>
          </a:p>
        </p:txBody>
      </p:sp>
      <p:cxnSp>
        <p:nvCxnSpPr>
          <p:cNvPr id="9" name="Straight Connector 8"/>
          <p:cNvCxnSpPr/>
          <p:nvPr/>
        </p:nvCxnSpPr>
        <p:spPr>
          <a:xfrm flipH="1">
            <a:off x="1605089"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1527873"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317022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s://people.hofstra.edu/geotrans/eng/ch5en/conc5en/img/tradeflows140018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35" y="192870"/>
            <a:ext cx="11746263" cy="596986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6200000">
            <a:off x="2970688"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1400</a:t>
            </a:r>
          </a:p>
        </p:txBody>
      </p:sp>
      <p:cxnSp>
        <p:nvCxnSpPr>
          <p:cNvPr id="17" name="Straight Connector 16"/>
          <p:cNvCxnSpPr/>
          <p:nvPr/>
        </p:nvCxnSpPr>
        <p:spPr>
          <a:xfrm flipH="1">
            <a:off x="3402900"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3325684"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2" name="Text Placeholder 1">
            <a:extLst>
              <a:ext uri="{FF2B5EF4-FFF2-40B4-BE49-F238E27FC236}">
                <a16:creationId xmlns:a16="http://schemas.microsoft.com/office/drawing/2014/main" id="{AA0CA39F-66F0-1C4B-99C3-D93C44F5C27D}"/>
              </a:ext>
            </a:extLst>
          </p:cNvPr>
          <p:cNvSpPr>
            <a:spLocks noGrp="1"/>
          </p:cNvSpPr>
          <p:nvPr>
            <p:ph type="body" sz="quarter" idx="11"/>
          </p:nvPr>
        </p:nvSpPr>
        <p:spPr/>
        <p:txBody>
          <a:bodyPr anchor="b"/>
          <a:lstStyle/>
          <a:p>
            <a:r>
              <a:rPr lang="en-US" b="1" dirty="0"/>
              <a:t>Source: </a:t>
            </a:r>
            <a:r>
              <a:rPr lang="en-US" dirty="0" err="1"/>
              <a:t>Transportgeography.org</a:t>
            </a:r>
            <a:endParaRPr lang="en-US" dirty="0"/>
          </a:p>
        </p:txBody>
      </p:sp>
    </p:spTree>
    <p:extLst>
      <p:ext uri="{BB962C8B-B14F-4D97-AF65-F5344CB8AC3E}">
        <p14:creationId xmlns:p14="http://schemas.microsoft.com/office/powerpoint/2010/main" val="373948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en/d/de/Corsaire_-Shipwreck_by_Gustav_Dore_-circa_186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2170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86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ritish_east_india_company_1599.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025" y="-1"/>
            <a:ext cx="12233921" cy="7004303"/>
          </a:xfrm>
          <a:prstGeom prst="rect">
            <a:avLst/>
          </a:prstGeom>
        </p:spPr>
      </p:pic>
      <p:sp>
        <p:nvSpPr>
          <p:cNvPr id="18" name="Rectangle 17"/>
          <p:cNvSpPr/>
          <p:nvPr/>
        </p:nvSpPr>
        <p:spPr>
          <a:xfrm>
            <a:off x="-52025" y="-1"/>
            <a:ext cx="12244025" cy="7004303"/>
          </a:xfrm>
          <a:prstGeom prst="rect">
            <a:avLst/>
          </a:prstGeom>
          <a:solidFill>
            <a:srgbClr val="000000">
              <a:alpha val="5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86BD8F-A18E-9443-8AFE-11BC98C9C2CB}"/>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EastIndiaCompan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195" y="811940"/>
            <a:ext cx="5229480" cy="4645408"/>
          </a:xfrm>
          <a:prstGeom prst="rect">
            <a:avLst/>
          </a:prstGeom>
        </p:spPr>
      </p:pic>
      <p:cxnSp>
        <p:nvCxnSpPr>
          <p:cNvPr id="15" name="Straight Connector 14"/>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6200000">
            <a:off x="3072231"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1600</a:t>
            </a:r>
          </a:p>
        </p:txBody>
      </p:sp>
      <p:cxnSp>
        <p:nvCxnSpPr>
          <p:cNvPr id="17" name="Straight Connector 16"/>
          <p:cNvCxnSpPr/>
          <p:nvPr/>
        </p:nvCxnSpPr>
        <p:spPr>
          <a:xfrm flipH="1">
            <a:off x="3504443"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3427227"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417055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sroasterie.com/documents/cms/pictures/1102826_24364966.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572512" y="874532"/>
            <a:ext cx="6534912" cy="46186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3169447" y="5211128"/>
            <a:ext cx="868488" cy="492443"/>
          </a:xfrm>
          <a:prstGeom prst="rect">
            <a:avLst/>
          </a:prstGeom>
          <a:ln w="38100">
            <a:solidFill>
              <a:srgbClr val="00C4B3"/>
            </a:solidFill>
          </a:ln>
        </p:spPr>
        <p:style>
          <a:lnRef idx="2">
            <a:schemeClr val="accent2"/>
          </a:lnRef>
          <a:fillRef idx="1">
            <a:schemeClr val="lt1"/>
          </a:fillRef>
          <a:effectRef idx="0">
            <a:schemeClr val="accent2"/>
          </a:effectRef>
          <a:fontRef idx="minor">
            <a:schemeClr val="dk1"/>
          </a:fontRef>
        </p:style>
        <p:txBody>
          <a:bodyPr wrap="square" tIns="121920" bIns="121920" rtlCol="0">
            <a:spAutoFit/>
          </a:bodyPr>
          <a:lstStyle/>
          <a:p>
            <a:pPr algn="ctr"/>
            <a:r>
              <a:rPr lang="en-US" sz="1600" b="1" dirty="0">
                <a:solidFill>
                  <a:srgbClr val="77787B"/>
                </a:solidFill>
                <a:latin typeface="Montserrat ExtraBold" pitchFamily="2" charset="77"/>
              </a:rPr>
              <a:t>1616</a:t>
            </a:r>
          </a:p>
        </p:txBody>
      </p:sp>
      <p:cxnSp>
        <p:nvCxnSpPr>
          <p:cNvPr id="9" name="Straight Connector 8"/>
          <p:cNvCxnSpPr/>
          <p:nvPr/>
        </p:nvCxnSpPr>
        <p:spPr>
          <a:xfrm flipH="1">
            <a:off x="3601659"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3517023"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406261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B03715-BA76-41AD-B666-70F2B4A3872A}"/>
              </a:ext>
            </a:extLst>
          </p:cNvPr>
          <p:cNvSpPr/>
          <p:nvPr/>
        </p:nvSpPr>
        <p:spPr>
          <a:xfrm>
            <a:off x="0" y="0"/>
            <a:ext cx="12192000" cy="689312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pic>
        <p:nvPicPr>
          <p:cNvPr id="7172" name="Picture 4" descr="http://4.bp.blogspot.com/-vSmzD9WlX8I/UXXmbGcny8I/AAAAAAAAAJU/SFraDqXLEBg/s1600/126168083811528951582fxodb.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77"/>
          <a:stretch/>
        </p:blipFill>
        <p:spPr bwMode="auto">
          <a:xfrm>
            <a:off x="694797" y="1"/>
            <a:ext cx="10802409" cy="68931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653A305-54ED-A746-8942-393E477A99F7}"/>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3231052"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1698</a:t>
            </a:r>
          </a:p>
        </p:txBody>
      </p:sp>
      <p:cxnSp>
        <p:nvCxnSpPr>
          <p:cNvPr id="9" name="Straight Connector 8"/>
          <p:cNvCxnSpPr/>
          <p:nvPr/>
        </p:nvCxnSpPr>
        <p:spPr>
          <a:xfrm flipH="1">
            <a:off x="3663264"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3586048"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387356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NY106577-Samuel-H-Gottscho-Diorama-the-founding-of-the-New-York-Stock-Exchange-Buttonwood-Agreement.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12192001" cy="6857999"/>
          </a:xfrm>
          <a:prstGeom prst="rect">
            <a:avLst/>
          </a:prstGeom>
        </p:spPr>
      </p:pic>
      <p:sp>
        <p:nvSpPr>
          <p:cNvPr id="9" name="Rectangle 8">
            <a:extLst>
              <a:ext uri="{FF2B5EF4-FFF2-40B4-BE49-F238E27FC236}">
                <a16:creationId xmlns:a16="http://schemas.microsoft.com/office/drawing/2014/main" id="{5D63D672-8D79-E24D-B69E-ED0EF2BA8525}"/>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3924088"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1792</a:t>
            </a:r>
          </a:p>
        </p:txBody>
      </p:sp>
      <p:cxnSp>
        <p:nvCxnSpPr>
          <p:cNvPr id="12" name="Straight Connector 11"/>
          <p:cNvCxnSpPr/>
          <p:nvPr/>
        </p:nvCxnSpPr>
        <p:spPr>
          <a:xfrm flipH="1">
            <a:off x="4356300"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4279084"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15090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ile:Tontine coffee house.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2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55DFA8D-CA7B-5D4A-B942-D3DA6BA6D6BD}"/>
              </a:ext>
            </a:extLst>
          </p:cNvPr>
          <p:cNvSpPr/>
          <p:nvPr/>
        </p:nvSpPr>
        <p:spPr>
          <a:xfrm>
            <a:off x="0" y="4061637"/>
            <a:ext cx="12192000" cy="2796364"/>
          </a:xfrm>
          <a:prstGeom prst="rect">
            <a:avLst/>
          </a:prstGeom>
          <a:gradFill>
            <a:gsLst>
              <a:gs pos="29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4077837"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1793</a:t>
            </a:r>
          </a:p>
        </p:txBody>
      </p:sp>
      <p:cxnSp>
        <p:nvCxnSpPr>
          <p:cNvPr id="9" name="Straight Connector 8"/>
          <p:cNvCxnSpPr/>
          <p:nvPr/>
        </p:nvCxnSpPr>
        <p:spPr>
          <a:xfrm flipH="1">
            <a:off x="4510049"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432833"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282197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966503-66BC-204B-BE4F-0F06D4A32A0C}"/>
              </a:ext>
            </a:extLst>
          </p:cNvPr>
          <p:cNvSpPr/>
          <p:nvPr/>
        </p:nvSpPr>
        <p:spPr>
          <a:xfrm>
            <a:off x="9329351" y="210065"/>
            <a:ext cx="2310714" cy="902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itting, front, table, small&#10;&#10;Description automatically generated">
            <a:extLst>
              <a:ext uri="{FF2B5EF4-FFF2-40B4-BE49-F238E27FC236}">
                <a16:creationId xmlns:a16="http://schemas.microsoft.com/office/drawing/2014/main" id="{58534827-B6ED-DB46-AABA-8C89664CCDA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6489" b="15650"/>
          <a:stretch/>
        </p:blipFill>
        <p:spPr>
          <a:xfrm>
            <a:off x="1042920" y="-22421"/>
            <a:ext cx="10139200" cy="6880422"/>
          </a:xfrm>
          <a:prstGeom prst="rect">
            <a:avLst/>
          </a:prstGeom>
        </p:spPr>
      </p:pic>
    </p:spTree>
    <p:extLst>
      <p:ext uri="{BB962C8B-B14F-4D97-AF65-F5344CB8AC3E}">
        <p14:creationId xmlns:p14="http://schemas.microsoft.com/office/powerpoint/2010/main" val="36280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61BB49-5A01-F741-B04A-889BC887317D}"/>
              </a:ext>
            </a:extLst>
          </p:cNvPr>
          <p:cNvSpPr>
            <a:spLocks noGrp="1"/>
          </p:cNvSpPr>
          <p:nvPr>
            <p:ph type="ctrTitle"/>
          </p:nvPr>
        </p:nvSpPr>
        <p:spPr/>
        <p:txBody>
          <a:bodyPr>
            <a:normAutofit/>
          </a:bodyPr>
          <a:lstStyle/>
          <a:p>
            <a:r>
              <a:rPr lang="en-US" sz="4800" b="1" dirty="0">
                <a:latin typeface="Montserrat ExtraBold" pitchFamily="2" charset="77"/>
              </a:rPr>
              <a:t>Innovation</a:t>
            </a:r>
          </a:p>
        </p:txBody>
      </p:sp>
    </p:spTree>
    <p:extLst>
      <p:ext uri="{BB962C8B-B14F-4D97-AF65-F5344CB8AC3E}">
        <p14:creationId xmlns:p14="http://schemas.microsoft.com/office/powerpoint/2010/main" val="134869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imation of a Newcomen atmospheric engine in ac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54034" y="188210"/>
            <a:ext cx="3883935" cy="56116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3419769" y="5211128"/>
            <a:ext cx="868488" cy="492443"/>
          </a:xfrm>
          <a:prstGeom prst="rect">
            <a:avLst/>
          </a:prstGeom>
          <a:ln w="38100">
            <a:solidFill>
              <a:srgbClr val="00C4B3"/>
            </a:solidFill>
          </a:ln>
        </p:spPr>
        <p:style>
          <a:lnRef idx="2">
            <a:schemeClr val="accent2"/>
          </a:lnRef>
          <a:fillRef idx="1">
            <a:schemeClr val="lt1"/>
          </a:fillRef>
          <a:effectRef idx="0">
            <a:schemeClr val="accent2"/>
          </a:effectRef>
          <a:fontRef idx="minor">
            <a:schemeClr val="dk1"/>
          </a:fontRef>
        </p:style>
        <p:txBody>
          <a:bodyPr wrap="square" tIns="121920" bIns="121920" rtlCol="0">
            <a:spAutoFit/>
          </a:bodyPr>
          <a:lstStyle/>
          <a:p>
            <a:pPr algn="ctr"/>
            <a:r>
              <a:rPr lang="en-US" sz="1600" b="1" dirty="0">
                <a:solidFill>
                  <a:srgbClr val="77787B"/>
                </a:solidFill>
                <a:latin typeface="Montserrat ExtraBold" pitchFamily="2" charset="77"/>
              </a:rPr>
              <a:t>1712</a:t>
            </a:r>
          </a:p>
        </p:txBody>
      </p:sp>
      <p:cxnSp>
        <p:nvCxnSpPr>
          <p:cNvPr id="9" name="Straight Connector 8"/>
          <p:cNvCxnSpPr/>
          <p:nvPr/>
        </p:nvCxnSpPr>
        <p:spPr>
          <a:xfrm flipH="1">
            <a:off x="3851981"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3774765"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182100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mpiwg-berlin.mpg.de/projects/DeptII_Watson_Anthropocene/Watson_Watts%20engine.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55520" y="715788"/>
            <a:ext cx="7680960" cy="520515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3706657"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1775</a:t>
            </a:r>
          </a:p>
        </p:txBody>
      </p:sp>
      <p:cxnSp>
        <p:nvCxnSpPr>
          <p:cNvPr id="9" name="Straight Connector 8"/>
          <p:cNvCxnSpPr/>
          <p:nvPr/>
        </p:nvCxnSpPr>
        <p:spPr>
          <a:xfrm flipH="1">
            <a:off x="4138869"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061653"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65520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http://upload.wikimedia.org/wikipedia/commons/d/df/PSM_V12_D468_The_clermont_1807.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655935" y="186073"/>
            <a:ext cx="8880130" cy="600104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4205661"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1807</a:t>
            </a:r>
          </a:p>
        </p:txBody>
      </p:sp>
      <p:cxnSp>
        <p:nvCxnSpPr>
          <p:cNvPr id="9" name="Straight Connector 8"/>
          <p:cNvCxnSpPr/>
          <p:nvPr/>
        </p:nvCxnSpPr>
        <p:spPr>
          <a:xfrm flipH="1">
            <a:off x="4637873"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560657"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34053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etc.usf.edu/clipart/57900/57927/57927_cooper_train_lg.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33855" y="797311"/>
            <a:ext cx="9924291" cy="495245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4397624"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1830</a:t>
            </a:r>
          </a:p>
        </p:txBody>
      </p:sp>
      <p:cxnSp>
        <p:nvCxnSpPr>
          <p:cNvPr id="12" name="Straight Connector 11"/>
          <p:cNvCxnSpPr/>
          <p:nvPr/>
        </p:nvCxnSpPr>
        <p:spPr>
          <a:xfrm flipH="1">
            <a:off x="4829836"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4752620"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270494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mglifestyle.com/wp-content/uploads/2011/12/WealthOfNation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26587" y="233776"/>
            <a:ext cx="7797128" cy="589009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3829063"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1776</a:t>
            </a:r>
          </a:p>
        </p:txBody>
      </p:sp>
      <p:cxnSp>
        <p:nvCxnSpPr>
          <p:cNvPr id="9" name="Straight Connector 8"/>
          <p:cNvCxnSpPr/>
          <p:nvPr/>
        </p:nvCxnSpPr>
        <p:spPr>
          <a:xfrm flipH="1">
            <a:off x="4261275"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4184059"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60157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rchitecturaldigest.com/decor/2012-03/highclere-castle-downton-abbey-article/_jcr_content/par/cn_contentwell/par-main/cn_pagination_container/cn_image.size.highclere-castle-h670.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02"/>
          <a:stretch/>
        </p:blipFill>
        <p:spPr bwMode="auto">
          <a:xfrm>
            <a:off x="1" y="0"/>
            <a:ext cx="121745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97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antiquepopcornmuseum.com/usr/Image/HISTORY/Holcomb%20&amp;%20Hoke%20factory%20interior(1).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624"/>
          <a:stretch/>
        </p:blipFill>
        <p:spPr bwMode="auto">
          <a:xfrm>
            <a:off x="0" y="0"/>
            <a:ext cx="122861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07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http://www.theinvisiblehandpodcast.com/The_Invisible_Hand_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48421" y="607496"/>
            <a:ext cx="5305017" cy="547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6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08376" y="852153"/>
            <a:ext cx="4358840" cy="4775200"/>
          </a:xfrm>
          <a:prstGeom prst="rect">
            <a:avLst/>
          </a:prstGeom>
        </p:spPr>
      </p:pic>
      <p:sp>
        <p:nvSpPr>
          <p:cNvPr id="3" name="TextBox 2"/>
          <p:cNvSpPr txBox="1"/>
          <p:nvPr/>
        </p:nvSpPr>
        <p:spPr>
          <a:xfrm>
            <a:off x="1255060" y="1369185"/>
            <a:ext cx="4697505" cy="3908762"/>
          </a:xfrm>
          <a:prstGeom prst="rect">
            <a:avLst/>
          </a:prstGeom>
          <a:noFill/>
        </p:spPr>
        <p:txBody>
          <a:bodyPr wrap="square" rtlCol="0">
            <a:spAutoFit/>
          </a:bodyPr>
          <a:lstStyle/>
          <a:p>
            <a:r>
              <a:rPr lang="en-US" sz="2800" b="1" dirty="0">
                <a:solidFill>
                  <a:srgbClr val="003A5D"/>
                </a:solidFill>
                <a:latin typeface="Montserrat" pitchFamily="2" charset="77"/>
              </a:rPr>
              <a:t>It is not from the benevolence of the butcher, the brewer, </a:t>
            </a:r>
            <a:br>
              <a:rPr lang="en-US" sz="2800" b="1" dirty="0">
                <a:solidFill>
                  <a:srgbClr val="003A5D"/>
                </a:solidFill>
                <a:latin typeface="Montserrat" pitchFamily="2" charset="77"/>
              </a:rPr>
            </a:br>
            <a:r>
              <a:rPr lang="en-US" sz="2800" b="1" dirty="0">
                <a:solidFill>
                  <a:srgbClr val="003A5D"/>
                </a:solidFill>
                <a:latin typeface="Montserrat" pitchFamily="2" charset="77"/>
              </a:rPr>
              <a:t>or the baker that we expect our dinner, but from their regard to their own interest.</a:t>
            </a:r>
            <a:br>
              <a:rPr lang="en-US" sz="2800" b="1" dirty="0">
                <a:solidFill>
                  <a:srgbClr val="003A5D"/>
                </a:solidFill>
                <a:latin typeface="Montserrat" pitchFamily="2" charset="77"/>
              </a:rPr>
            </a:br>
            <a:br>
              <a:rPr lang="en-US" sz="2800" b="1" dirty="0">
                <a:solidFill>
                  <a:srgbClr val="003A5D"/>
                </a:solidFill>
                <a:latin typeface="Montserrat" pitchFamily="2" charset="77"/>
              </a:rPr>
            </a:br>
            <a:r>
              <a:rPr lang="en-US" sz="2400" dirty="0">
                <a:solidFill>
                  <a:srgbClr val="003A5D"/>
                </a:solidFill>
                <a:latin typeface="Montserrat" pitchFamily="2" charset="77"/>
              </a:rPr>
              <a:t> - Adam Smith</a:t>
            </a:r>
          </a:p>
        </p:txBody>
      </p:sp>
      <p:sp>
        <p:nvSpPr>
          <p:cNvPr id="4" name="TextBox 3">
            <a:extLst>
              <a:ext uri="{FF2B5EF4-FFF2-40B4-BE49-F238E27FC236}">
                <a16:creationId xmlns:a16="http://schemas.microsoft.com/office/drawing/2014/main" id="{7B122B4C-DAAE-E548-B7A5-E235957A3F36}"/>
              </a:ext>
            </a:extLst>
          </p:cNvPr>
          <p:cNvSpPr txBox="1"/>
          <p:nvPr/>
        </p:nvSpPr>
        <p:spPr>
          <a:xfrm>
            <a:off x="699249" y="1148862"/>
            <a:ext cx="879922" cy="1569660"/>
          </a:xfrm>
          <a:prstGeom prst="rect">
            <a:avLst/>
          </a:prstGeom>
          <a:noFill/>
        </p:spPr>
        <p:txBody>
          <a:bodyPr wrap="square" rtlCol="0">
            <a:spAutoFit/>
          </a:bodyPr>
          <a:lstStyle/>
          <a:p>
            <a:r>
              <a:rPr lang="en-US" sz="9600" dirty="0">
                <a:solidFill>
                  <a:srgbClr val="FFCD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41D4C543-39AB-5741-9E94-F975D404C717}"/>
              </a:ext>
            </a:extLst>
          </p:cNvPr>
          <p:cNvSpPr txBox="1"/>
          <p:nvPr/>
        </p:nvSpPr>
        <p:spPr>
          <a:xfrm rot="10800000">
            <a:off x="4567864" y="3104200"/>
            <a:ext cx="879922" cy="1569660"/>
          </a:xfrm>
          <a:prstGeom prst="rect">
            <a:avLst/>
          </a:prstGeom>
          <a:noFill/>
        </p:spPr>
        <p:txBody>
          <a:bodyPr wrap="square" rtlCol="0">
            <a:spAutoFit/>
          </a:bodyPr>
          <a:lstStyle/>
          <a:p>
            <a:r>
              <a:rPr lang="en-US" sz="9600" dirty="0">
                <a:solidFill>
                  <a:srgbClr val="FFCD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730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3A0D8-8808-2144-8A5F-FEDE0118E2D3}"/>
              </a:ext>
            </a:extLst>
          </p:cNvPr>
          <p:cNvSpPr txBox="1"/>
          <p:nvPr/>
        </p:nvSpPr>
        <p:spPr>
          <a:xfrm>
            <a:off x="852616" y="1916356"/>
            <a:ext cx="10590626" cy="3108543"/>
          </a:xfrm>
          <a:prstGeom prst="rect">
            <a:avLst/>
          </a:prstGeom>
          <a:noFill/>
        </p:spPr>
        <p:txBody>
          <a:bodyPr wrap="square" rtlCol="0">
            <a:spAutoFit/>
          </a:bodyPr>
          <a:lstStyle/>
          <a:p>
            <a:r>
              <a:rPr lang="en-US" sz="3600" b="1" dirty="0" err="1">
                <a:solidFill>
                  <a:srgbClr val="58595B"/>
                </a:solidFill>
                <a:latin typeface="Montserrat" pitchFamily="2" charset="77"/>
              </a:rPr>
              <a:t>cap·i·tal·ism</a:t>
            </a:r>
            <a:endParaRPr lang="en-US" sz="3600" b="1" dirty="0">
              <a:solidFill>
                <a:srgbClr val="58595B"/>
              </a:solidFill>
              <a:latin typeface="Montserrat" pitchFamily="2" charset="77"/>
            </a:endParaRPr>
          </a:p>
          <a:p>
            <a:r>
              <a:rPr lang="en-US" sz="3600" i="1" dirty="0">
                <a:solidFill>
                  <a:schemeClr val="bg2">
                    <a:lumMod val="50000"/>
                  </a:schemeClr>
                </a:solidFill>
                <a:latin typeface="Montserrat" pitchFamily="2" charset="77"/>
              </a:rPr>
              <a:t>noun</a:t>
            </a:r>
            <a:r>
              <a:rPr lang="en-US" sz="3600" dirty="0">
                <a:solidFill>
                  <a:schemeClr val="bg2">
                    <a:lumMod val="50000"/>
                  </a:schemeClr>
                </a:solidFill>
                <a:latin typeface="Montserrat" pitchFamily="2" charset="77"/>
              </a:rPr>
              <a:t> \ˈka-</a:t>
            </a:r>
            <a:r>
              <a:rPr lang="en-US" sz="3600" dirty="0" err="1">
                <a:solidFill>
                  <a:schemeClr val="bg2">
                    <a:lumMod val="50000"/>
                  </a:schemeClr>
                </a:solidFill>
                <a:latin typeface="Montserrat" pitchFamily="2" charset="77"/>
              </a:rPr>
              <a:t>pə</a:t>
            </a:r>
            <a:r>
              <a:rPr lang="en-US" sz="3600" dirty="0">
                <a:solidFill>
                  <a:schemeClr val="bg2">
                    <a:lumMod val="50000"/>
                  </a:schemeClr>
                </a:solidFill>
                <a:latin typeface="Montserrat" pitchFamily="2" charset="77"/>
              </a:rPr>
              <a:t>-</a:t>
            </a:r>
            <a:r>
              <a:rPr lang="en-US" sz="3600" dirty="0" err="1">
                <a:solidFill>
                  <a:schemeClr val="bg2">
                    <a:lumMod val="50000"/>
                  </a:schemeClr>
                </a:solidFill>
                <a:latin typeface="Montserrat" pitchFamily="2" charset="77"/>
              </a:rPr>
              <a:t>tə</a:t>
            </a:r>
            <a:r>
              <a:rPr lang="en-US" sz="3600" dirty="0">
                <a:solidFill>
                  <a:schemeClr val="bg2">
                    <a:lumMod val="50000"/>
                  </a:schemeClr>
                </a:solidFill>
                <a:latin typeface="Montserrat" pitchFamily="2" charset="77"/>
              </a:rPr>
              <a:t>-ˌ</a:t>
            </a:r>
            <a:r>
              <a:rPr lang="en-US" sz="3600" dirty="0" err="1">
                <a:solidFill>
                  <a:schemeClr val="bg2">
                    <a:lumMod val="50000"/>
                  </a:schemeClr>
                </a:solidFill>
                <a:latin typeface="Montserrat" pitchFamily="2" charset="77"/>
              </a:rPr>
              <a:t>liz-əm</a:t>
            </a:r>
            <a:r>
              <a:rPr lang="en-US" sz="2800" dirty="0">
                <a:solidFill>
                  <a:schemeClr val="bg2">
                    <a:lumMod val="50000"/>
                  </a:schemeClr>
                </a:solidFill>
                <a:latin typeface="Montserrat" pitchFamily="2" charset="77"/>
              </a:rPr>
              <a:t>, </a:t>
            </a:r>
          </a:p>
          <a:p>
            <a:endParaRPr lang="en-US" sz="2800" dirty="0">
              <a:solidFill>
                <a:srgbClr val="58595B"/>
              </a:solidFill>
              <a:latin typeface="Montserrat" pitchFamily="2" charset="77"/>
            </a:endParaRPr>
          </a:p>
          <a:p>
            <a:r>
              <a:rPr lang="en-US" sz="2400" dirty="0">
                <a:solidFill>
                  <a:srgbClr val="58595B"/>
                </a:solidFill>
                <a:latin typeface="Montserrat" pitchFamily="2" charset="77"/>
              </a:rPr>
              <a:t>Economic system characterized by private or corporate ownership of capital goods, by investments that are determined by private decision, and by prices, production, and the distribution of goods that are determined mainly by competition in a free market</a:t>
            </a:r>
          </a:p>
        </p:txBody>
      </p:sp>
      <p:pic>
        <p:nvPicPr>
          <p:cNvPr id="9" name="Picture 4" descr="http://www.merriam-webster.com/styles/default/images/interface/mwol2010_mw_logo_header.gif">
            <a:extLst>
              <a:ext uri="{FF2B5EF4-FFF2-40B4-BE49-F238E27FC236}">
                <a16:creationId xmlns:a16="http://schemas.microsoft.com/office/drawing/2014/main" id="{ACB1200A-668E-704D-BB1B-C421C6425F2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154318" y="1810848"/>
            <a:ext cx="1079558" cy="1168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0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61BB49-5A01-F741-B04A-889BC887317D}"/>
              </a:ext>
            </a:extLst>
          </p:cNvPr>
          <p:cNvSpPr>
            <a:spLocks noGrp="1"/>
          </p:cNvSpPr>
          <p:nvPr>
            <p:ph type="ctrTitle"/>
          </p:nvPr>
        </p:nvSpPr>
        <p:spPr/>
        <p:txBody>
          <a:bodyPr>
            <a:normAutofit/>
          </a:bodyPr>
          <a:lstStyle/>
          <a:p>
            <a:r>
              <a:rPr lang="en-US" sz="4800" b="1" dirty="0">
                <a:latin typeface="Montserrat ExtraBold" pitchFamily="2" charset="77"/>
              </a:rPr>
              <a:t>Challenges</a:t>
            </a:r>
          </a:p>
        </p:txBody>
      </p:sp>
    </p:spTree>
    <p:extLst>
      <p:ext uri="{BB962C8B-B14F-4D97-AF65-F5344CB8AC3E}">
        <p14:creationId xmlns:p14="http://schemas.microsoft.com/office/powerpoint/2010/main" val="315636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ebdirectories.sandowmedia.com/content/Products/images/U612587C3588397D633179397445909216_Tulips_ExtraLarge.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188"/>
          <a:stretch/>
        </p:blipFill>
        <p:spPr bwMode="auto">
          <a:xfrm>
            <a:off x="0" y="0"/>
            <a:ext cx="1222626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7B1C4A3-A31F-EE44-B354-156E7901BE9B}"/>
              </a:ext>
            </a:extLst>
          </p:cNvPr>
          <p:cNvSpPr/>
          <p:nvPr/>
        </p:nvSpPr>
        <p:spPr>
          <a:xfrm>
            <a:off x="34267" y="4061636"/>
            <a:ext cx="12192000" cy="2796364"/>
          </a:xfrm>
          <a:prstGeom prst="rect">
            <a:avLst/>
          </a:prstGeom>
          <a:gradFill>
            <a:gsLst>
              <a:gs pos="75990">
                <a:srgbClr val="242424">
                  <a:alpha val="51000"/>
                </a:srgbClr>
              </a:gs>
              <a:gs pos="56000">
                <a:srgbClr val="242424">
                  <a:alpha val="21000"/>
                </a:srgbClr>
              </a:gs>
              <a:gs pos="25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3121619"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1637</a:t>
            </a:r>
          </a:p>
        </p:txBody>
      </p:sp>
      <p:cxnSp>
        <p:nvCxnSpPr>
          <p:cNvPr id="9" name="Straight Connector 8"/>
          <p:cNvCxnSpPr/>
          <p:nvPr/>
        </p:nvCxnSpPr>
        <p:spPr>
          <a:xfrm flipH="1">
            <a:off x="3553831"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3476615"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83734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p:cNvSpPr/>
          <p:nvPr/>
        </p:nvSpPr>
        <p:spPr>
          <a:xfrm rot="16200000">
            <a:off x="6271207" y="2493264"/>
            <a:ext cx="2298459" cy="1438656"/>
          </a:xfrm>
          <a:prstGeom prst="triangl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3" name="Oval 2"/>
          <p:cNvSpPr/>
          <p:nvPr/>
        </p:nvSpPr>
        <p:spPr>
          <a:xfrm>
            <a:off x="7505780" y="1901952"/>
            <a:ext cx="2596896" cy="2596896"/>
          </a:xfrm>
          <a:prstGeom prst="ellipse">
            <a:avLst/>
          </a:prstGeom>
          <a:solidFill>
            <a:schemeClr val="bg1"/>
          </a:solidFill>
          <a:ln w="3810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006208007"/>
              </p:ext>
            </p:extLst>
          </p:nvPr>
        </p:nvGraphicFramePr>
        <p:xfrm>
          <a:off x="1058838" y="846138"/>
          <a:ext cx="4873202" cy="4961726"/>
        </p:xfrm>
        <a:graphic>
          <a:graphicData uri="http://schemas.openxmlformats.org/drawingml/2006/table">
            <a:tbl>
              <a:tblPr/>
              <a:tblGrid>
                <a:gridCol w="3531649">
                  <a:extLst>
                    <a:ext uri="{9D8B030D-6E8A-4147-A177-3AD203B41FA5}">
                      <a16:colId xmlns:a16="http://schemas.microsoft.com/office/drawing/2014/main" val="20000"/>
                    </a:ext>
                  </a:extLst>
                </a:gridCol>
                <a:gridCol w="1341553">
                  <a:extLst>
                    <a:ext uri="{9D8B030D-6E8A-4147-A177-3AD203B41FA5}">
                      <a16:colId xmlns:a16="http://schemas.microsoft.com/office/drawing/2014/main" val="20001"/>
                    </a:ext>
                  </a:extLst>
                </a:gridCol>
              </a:tblGrid>
              <a:tr h="406396">
                <a:tc>
                  <a:txBody>
                    <a:bodyPr/>
                    <a:lstStyle/>
                    <a:p>
                      <a:pPr algn="r"/>
                      <a:endParaRPr lang="en-US" sz="1500" b="0" dirty="0">
                        <a:solidFill>
                          <a:srgbClr val="58595B"/>
                        </a:solidFill>
                        <a:effectLst/>
                        <a:latin typeface="Montserrat" pitchFamily="2" charset="77"/>
                      </a:endParaRPr>
                    </a:p>
                  </a:txBody>
                  <a:tcPr marL="70076" marR="70076" marT="35039" marB="35039" anchor="ctr">
                    <a:lnL>
                      <a:noFill/>
                    </a:lnL>
                    <a:lnR>
                      <a:noFill/>
                    </a:lnR>
                    <a:lnT>
                      <a:noFill/>
                    </a:lnT>
                    <a:lnB>
                      <a:noFill/>
                    </a:lnB>
                  </a:tcPr>
                </a:tc>
                <a:tc>
                  <a:txBody>
                    <a:bodyPr/>
                    <a:lstStyle/>
                    <a:p>
                      <a:pPr algn="r"/>
                      <a:r>
                        <a:rPr lang="en-US" sz="1700" b="1" dirty="0">
                          <a:solidFill>
                            <a:schemeClr val="accent2"/>
                          </a:solidFill>
                          <a:effectLst/>
                          <a:latin typeface="Montserrat" pitchFamily="2" charset="77"/>
                        </a:rPr>
                        <a:t>Guilders</a:t>
                      </a:r>
                      <a:endParaRPr lang="en-US" sz="1500" b="1" dirty="0">
                        <a:solidFill>
                          <a:schemeClr val="accent2"/>
                        </a:solidFill>
                        <a:latin typeface="Montserrat" pitchFamily="2" charset="77"/>
                      </a:endParaRPr>
                    </a:p>
                  </a:txBody>
                  <a:tcPr marL="70076" marR="70076" marT="35039" marB="35039">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0410">
                <a:tc>
                  <a:txBody>
                    <a:bodyPr/>
                    <a:lstStyle/>
                    <a:p>
                      <a:r>
                        <a:rPr lang="en-US" sz="1700" dirty="0">
                          <a:solidFill>
                            <a:srgbClr val="58595B"/>
                          </a:solidFill>
                          <a:latin typeface="Montserrat" pitchFamily="2" charset="77"/>
                        </a:rPr>
                        <a:t>Two lasts of wheat</a:t>
                      </a:r>
                    </a:p>
                  </a:txBody>
                  <a:tcPr marL="70076" marR="70076" marT="35039" marB="35039" anchor="ctr">
                    <a:lnL>
                      <a:noFill/>
                    </a:lnL>
                    <a:lnR>
                      <a:noFill/>
                    </a:lnR>
                    <a:lnT>
                      <a:noFill/>
                    </a:lnT>
                    <a:lnB>
                      <a:noFill/>
                    </a:lnB>
                  </a:tcPr>
                </a:tc>
                <a:tc>
                  <a:txBody>
                    <a:bodyPr/>
                    <a:lstStyle/>
                    <a:p>
                      <a:pPr algn="r"/>
                      <a:r>
                        <a:rPr lang="en-US" sz="1700" dirty="0">
                          <a:solidFill>
                            <a:srgbClr val="58595B"/>
                          </a:solidFill>
                          <a:effectLst/>
                          <a:latin typeface="Montserrat" pitchFamily="2" charset="77"/>
                        </a:rPr>
                        <a:t>448</a:t>
                      </a:r>
                    </a:p>
                  </a:txBody>
                  <a:tcPr marL="70076" marR="70076" marT="35039" marB="35039" anchor="ctr">
                    <a:lnL>
                      <a:noFill/>
                    </a:lnL>
                    <a:lnR>
                      <a:noFill/>
                    </a:lnR>
                    <a:lnT w="12700" cmpd="sng">
                      <a:noFill/>
                      <a:prstDash val="soli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0410">
                <a:tc>
                  <a:txBody>
                    <a:bodyPr/>
                    <a:lstStyle/>
                    <a:p>
                      <a:r>
                        <a:rPr lang="en-US" sz="1700" dirty="0">
                          <a:solidFill>
                            <a:srgbClr val="58595B"/>
                          </a:solidFill>
                          <a:latin typeface="Montserrat" pitchFamily="2" charset="77"/>
                        </a:rPr>
                        <a:t>Four lasts of rye</a:t>
                      </a:r>
                    </a:p>
                  </a:txBody>
                  <a:tcPr marL="70076" marR="70076" marT="35039" marB="35039" anchor="ctr">
                    <a:lnL>
                      <a:noFill/>
                    </a:lnL>
                    <a:lnR>
                      <a:noFill/>
                    </a:lnR>
                    <a:lnT>
                      <a:noFill/>
                    </a:lnT>
                    <a:lnB>
                      <a:noFill/>
                    </a:lnB>
                  </a:tcPr>
                </a:tc>
                <a:tc>
                  <a:txBody>
                    <a:bodyPr/>
                    <a:lstStyle/>
                    <a:p>
                      <a:pPr algn="r"/>
                      <a:r>
                        <a:rPr lang="en-US" sz="1700" dirty="0">
                          <a:solidFill>
                            <a:srgbClr val="58595B"/>
                          </a:solidFill>
                          <a:effectLst/>
                          <a:latin typeface="Montserrat" pitchFamily="2" charset="77"/>
                        </a:rPr>
                        <a:t>558</a:t>
                      </a:r>
                    </a:p>
                  </a:txBody>
                  <a:tcPr marL="70076" marR="70076" marT="35039" marB="35039"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0410">
                <a:tc>
                  <a:txBody>
                    <a:bodyPr/>
                    <a:lstStyle/>
                    <a:p>
                      <a:r>
                        <a:rPr lang="en-US" sz="1700">
                          <a:solidFill>
                            <a:srgbClr val="58595B"/>
                          </a:solidFill>
                          <a:latin typeface="Montserrat" pitchFamily="2" charset="77"/>
                        </a:rPr>
                        <a:t>Four fat oxen</a:t>
                      </a:r>
                    </a:p>
                  </a:txBody>
                  <a:tcPr marL="70076" marR="70076" marT="35039" marB="35039" anchor="ctr">
                    <a:lnL>
                      <a:noFill/>
                    </a:lnL>
                    <a:lnR>
                      <a:noFill/>
                    </a:lnR>
                    <a:lnT>
                      <a:noFill/>
                    </a:lnT>
                    <a:lnB>
                      <a:noFill/>
                    </a:lnB>
                  </a:tcPr>
                </a:tc>
                <a:tc>
                  <a:txBody>
                    <a:bodyPr/>
                    <a:lstStyle/>
                    <a:p>
                      <a:pPr algn="r"/>
                      <a:r>
                        <a:rPr lang="en-US" sz="1700" dirty="0">
                          <a:solidFill>
                            <a:srgbClr val="58595B"/>
                          </a:solidFill>
                          <a:effectLst/>
                          <a:latin typeface="Montserrat" pitchFamily="2" charset="77"/>
                        </a:rPr>
                        <a:t>480</a:t>
                      </a:r>
                    </a:p>
                  </a:txBody>
                  <a:tcPr marL="70076" marR="70076" marT="35039" marB="35039" anchor="ctr">
                    <a:lnL>
                      <a:noFill/>
                    </a:lnL>
                    <a:lnR>
                      <a:noFill/>
                    </a:lnR>
                    <a:lnT>
                      <a:noFill/>
                    </a:lnT>
                    <a:lnB>
                      <a:noFill/>
                    </a:lnB>
                  </a:tcPr>
                </a:tc>
                <a:extLst>
                  <a:ext uri="{0D108BD9-81ED-4DB2-BD59-A6C34878D82A}">
                    <a16:rowId xmlns:a16="http://schemas.microsoft.com/office/drawing/2014/main" val="10003"/>
                  </a:ext>
                </a:extLst>
              </a:tr>
              <a:tr h="350410">
                <a:tc>
                  <a:txBody>
                    <a:bodyPr/>
                    <a:lstStyle/>
                    <a:p>
                      <a:r>
                        <a:rPr lang="en-US" sz="1700" dirty="0">
                          <a:solidFill>
                            <a:srgbClr val="58595B"/>
                          </a:solidFill>
                          <a:latin typeface="Montserrat" pitchFamily="2" charset="77"/>
                        </a:rPr>
                        <a:t>Eight fat swine</a:t>
                      </a:r>
                    </a:p>
                  </a:txBody>
                  <a:tcPr marL="70076" marR="70076" marT="35039" marB="35039" anchor="ctr">
                    <a:lnL>
                      <a:noFill/>
                    </a:lnL>
                    <a:lnR>
                      <a:noFill/>
                    </a:lnR>
                    <a:lnT>
                      <a:noFill/>
                    </a:lnT>
                    <a:lnB>
                      <a:noFill/>
                    </a:lnB>
                  </a:tcPr>
                </a:tc>
                <a:tc>
                  <a:txBody>
                    <a:bodyPr/>
                    <a:lstStyle/>
                    <a:p>
                      <a:pPr algn="r"/>
                      <a:r>
                        <a:rPr lang="en-US" sz="1700">
                          <a:solidFill>
                            <a:srgbClr val="58595B"/>
                          </a:solidFill>
                          <a:effectLst/>
                          <a:latin typeface="Montserrat" pitchFamily="2" charset="77"/>
                        </a:rPr>
                        <a:t>240</a:t>
                      </a:r>
                    </a:p>
                  </a:txBody>
                  <a:tcPr marL="70076" marR="70076" marT="35039" marB="35039" anchor="ctr">
                    <a:lnL>
                      <a:noFill/>
                    </a:lnL>
                    <a:lnR>
                      <a:noFill/>
                    </a:lnR>
                    <a:lnT>
                      <a:noFill/>
                    </a:lnT>
                    <a:lnB>
                      <a:noFill/>
                    </a:lnB>
                  </a:tcPr>
                </a:tc>
                <a:extLst>
                  <a:ext uri="{0D108BD9-81ED-4DB2-BD59-A6C34878D82A}">
                    <a16:rowId xmlns:a16="http://schemas.microsoft.com/office/drawing/2014/main" val="10004"/>
                  </a:ext>
                </a:extLst>
              </a:tr>
              <a:tr h="350410">
                <a:tc>
                  <a:txBody>
                    <a:bodyPr/>
                    <a:lstStyle/>
                    <a:p>
                      <a:r>
                        <a:rPr lang="en-US" sz="1700" dirty="0">
                          <a:solidFill>
                            <a:srgbClr val="58595B"/>
                          </a:solidFill>
                          <a:latin typeface="Montserrat" pitchFamily="2" charset="77"/>
                        </a:rPr>
                        <a:t>Twelve fat sheep</a:t>
                      </a:r>
                    </a:p>
                  </a:txBody>
                  <a:tcPr marL="70076" marR="70076" marT="35039" marB="35039" anchor="ctr">
                    <a:lnL>
                      <a:noFill/>
                    </a:lnL>
                    <a:lnR>
                      <a:noFill/>
                    </a:lnR>
                    <a:lnT>
                      <a:noFill/>
                    </a:lnT>
                    <a:lnB>
                      <a:noFill/>
                    </a:lnB>
                  </a:tcPr>
                </a:tc>
                <a:tc>
                  <a:txBody>
                    <a:bodyPr/>
                    <a:lstStyle/>
                    <a:p>
                      <a:pPr algn="r"/>
                      <a:r>
                        <a:rPr lang="en-US" sz="1700">
                          <a:solidFill>
                            <a:srgbClr val="58595B"/>
                          </a:solidFill>
                          <a:effectLst/>
                          <a:latin typeface="Montserrat" pitchFamily="2" charset="77"/>
                        </a:rPr>
                        <a:t>120</a:t>
                      </a:r>
                    </a:p>
                  </a:txBody>
                  <a:tcPr marL="70076" marR="70076" marT="35039" marB="35039" anchor="ctr">
                    <a:lnL>
                      <a:noFill/>
                    </a:lnL>
                    <a:lnR>
                      <a:noFill/>
                    </a:lnR>
                    <a:lnT>
                      <a:noFill/>
                    </a:lnT>
                    <a:lnB>
                      <a:noFill/>
                    </a:lnB>
                  </a:tcPr>
                </a:tc>
                <a:extLst>
                  <a:ext uri="{0D108BD9-81ED-4DB2-BD59-A6C34878D82A}">
                    <a16:rowId xmlns:a16="http://schemas.microsoft.com/office/drawing/2014/main" val="10005"/>
                  </a:ext>
                </a:extLst>
              </a:tr>
              <a:tr h="350410">
                <a:tc>
                  <a:txBody>
                    <a:bodyPr/>
                    <a:lstStyle/>
                    <a:p>
                      <a:r>
                        <a:rPr lang="en-US" sz="1700" dirty="0">
                          <a:solidFill>
                            <a:srgbClr val="58595B"/>
                          </a:solidFill>
                          <a:latin typeface="Montserrat" pitchFamily="2" charset="77"/>
                        </a:rPr>
                        <a:t>Two hogsheads of wine</a:t>
                      </a:r>
                    </a:p>
                  </a:txBody>
                  <a:tcPr marL="70076" marR="70076" marT="35039" marB="35039" anchor="ctr">
                    <a:lnL>
                      <a:noFill/>
                    </a:lnL>
                    <a:lnR>
                      <a:noFill/>
                    </a:lnR>
                    <a:lnT>
                      <a:noFill/>
                    </a:lnT>
                    <a:lnB>
                      <a:noFill/>
                    </a:lnB>
                  </a:tcPr>
                </a:tc>
                <a:tc>
                  <a:txBody>
                    <a:bodyPr/>
                    <a:lstStyle/>
                    <a:p>
                      <a:pPr algn="r"/>
                      <a:r>
                        <a:rPr lang="en-US" sz="1700">
                          <a:solidFill>
                            <a:srgbClr val="58595B"/>
                          </a:solidFill>
                          <a:effectLst/>
                          <a:latin typeface="Montserrat" pitchFamily="2" charset="77"/>
                        </a:rPr>
                        <a:t>70</a:t>
                      </a:r>
                    </a:p>
                  </a:txBody>
                  <a:tcPr marL="70076" marR="70076" marT="35039" marB="35039" anchor="ctr">
                    <a:lnL>
                      <a:noFill/>
                    </a:lnL>
                    <a:lnR>
                      <a:noFill/>
                    </a:lnR>
                    <a:lnT>
                      <a:noFill/>
                    </a:lnT>
                    <a:lnB>
                      <a:noFill/>
                    </a:lnB>
                  </a:tcPr>
                </a:tc>
                <a:extLst>
                  <a:ext uri="{0D108BD9-81ED-4DB2-BD59-A6C34878D82A}">
                    <a16:rowId xmlns:a16="http://schemas.microsoft.com/office/drawing/2014/main" val="10006"/>
                  </a:ext>
                </a:extLst>
              </a:tr>
              <a:tr h="350410">
                <a:tc>
                  <a:txBody>
                    <a:bodyPr/>
                    <a:lstStyle/>
                    <a:p>
                      <a:r>
                        <a:rPr lang="en-US" sz="1700" dirty="0">
                          <a:solidFill>
                            <a:srgbClr val="58595B"/>
                          </a:solidFill>
                          <a:latin typeface="Montserrat" pitchFamily="2" charset="77"/>
                        </a:rPr>
                        <a:t>Four </a:t>
                      </a:r>
                      <a:r>
                        <a:rPr lang="en-US" sz="1700" dirty="0" err="1">
                          <a:solidFill>
                            <a:srgbClr val="58595B"/>
                          </a:solidFill>
                          <a:latin typeface="Montserrat" pitchFamily="2" charset="77"/>
                        </a:rPr>
                        <a:t>tuns</a:t>
                      </a:r>
                      <a:r>
                        <a:rPr lang="en-US" sz="1700" dirty="0">
                          <a:solidFill>
                            <a:srgbClr val="58595B"/>
                          </a:solidFill>
                          <a:latin typeface="Montserrat" pitchFamily="2" charset="77"/>
                        </a:rPr>
                        <a:t> of beer</a:t>
                      </a:r>
                    </a:p>
                  </a:txBody>
                  <a:tcPr marL="70076" marR="70076" marT="35039" marB="35039" anchor="ctr">
                    <a:lnL>
                      <a:noFill/>
                    </a:lnL>
                    <a:lnR>
                      <a:noFill/>
                    </a:lnR>
                    <a:lnT>
                      <a:noFill/>
                    </a:lnT>
                    <a:lnB>
                      <a:noFill/>
                    </a:lnB>
                  </a:tcPr>
                </a:tc>
                <a:tc>
                  <a:txBody>
                    <a:bodyPr/>
                    <a:lstStyle/>
                    <a:p>
                      <a:pPr algn="r"/>
                      <a:r>
                        <a:rPr lang="en-US" sz="1700">
                          <a:solidFill>
                            <a:srgbClr val="58595B"/>
                          </a:solidFill>
                          <a:effectLst/>
                          <a:latin typeface="Montserrat" pitchFamily="2" charset="77"/>
                        </a:rPr>
                        <a:t>32</a:t>
                      </a:r>
                    </a:p>
                  </a:txBody>
                  <a:tcPr marL="70076" marR="70076" marT="35039" marB="35039" anchor="ctr">
                    <a:lnL>
                      <a:noFill/>
                    </a:lnL>
                    <a:lnR>
                      <a:noFill/>
                    </a:lnR>
                    <a:lnT>
                      <a:noFill/>
                    </a:lnT>
                    <a:lnB>
                      <a:noFill/>
                    </a:lnB>
                  </a:tcPr>
                </a:tc>
                <a:extLst>
                  <a:ext uri="{0D108BD9-81ED-4DB2-BD59-A6C34878D82A}">
                    <a16:rowId xmlns:a16="http://schemas.microsoft.com/office/drawing/2014/main" val="10007"/>
                  </a:ext>
                </a:extLst>
              </a:tr>
              <a:tr h="350410">
                <a:tc>
                  <a:txBody>
                    <a:bodyPr/>
                    <a:lstStyle/>
                    <a:p>
                      <a:r>
                        <a:rPr lang="en-US" sz="1700" dirty="0">
                          <a:solidFill>
                            <a:srgbClr val="58595B"/>
                          </a:solidFill>
                          <a:latin typeface="Montserrat" pitchFamily="2" charset="77"/>
                        </a:rPr>
                        <a:t>Two </a:t>
                      </a:r>
                      <a:r>
                        <a:rPr lang="en-US" sz="1700" dirty="0" err="1">
                          <a:solidFill>
                            <a:srgbClr val="58595B"/>
                          </a:solidFill>
                          <a:latin typeface="Montserrat" pitchFamily="2" charset="77"/>
                        </a:rPr>
                        <a:t>tuns</a:t>
                      </a:r>
                      <a:r>
                        <a:rPr lang="en-US" sz="1700" dirty="0">
                          <a:solidFill>
                            <a:srgbClr val="58595B"/>
                          </a:solidFill>
                          <a:latin typeface="Montserrat" pitchFamily="2" charset="77"/>
                        </a:rPr>
                        <a:t> of butter</a:t>
                      </a:r>
                    </a:p>
                  </a:txBody>
                  <a:tcPr marL="70076" marR="70076" marT="35039" marB="35039" anchor="ctr">
                    <a:lnL>
                      <a:noFill/>
                    </a:lnL>
                    <a:lnR>
                      <a:noFill/>
                    </a:lnR>
                    <a:lnT>
                      <a:noFill/>
                    </a:lnT>
                    <a:lnB>
                      <a:noFill/>
                    </a:lnB>
                  </a:tcPr>
                </a:tc>
                <a:tc>
                  <a:txBody>
                    <a:bodyPr/>
                    <a:lstStyle/>
                    <a:p>
                      <a:pPr algn="r"/>
                      <a:r>
                        <a:rPr lang="en-US" sz="1700" dirty="0">
                          <a:solidFill>
                            <a:srgbClr val="58595B"/>
                          </a:solidFill>
                          <a:effectLst/>
                          <a:latin typeface="Montserrat" pitchFamily="2" charset="77"/>
                        </a:rPr>
                        <a:t>192</a:t>
                      </a:r>
                    </a:p>
                  </a:txBody>
                  <a:tcPr marL="70076" marR="70076" marT="35039" marB="35039" anchor="ctr">
                    <a:lnL>
                      <a:noFill/>
                    </a:lnL>
                    <a:lnR>
                      <a:noFill/>
                    </a:lnR>
                    <a:lnT>
                      <a:noFill/>
                    </a:lnT>
                    <a:lnB>
                      <a:noFill/>
                    </a:lnB>
                  </a:tcPr>
                </a:tc>
                <a:extLst>
                  <a:ext uri="{0D108BD9-81ED-4DB2-BD59-A6C34878D82A}">
                    <a16:rowId xmlns:a16="http://schemas.microsoft.com/office/drawing/2014/main" val="10008"/>
                  </a:ext>
                </a:extLst>
              </a:tr>
              <a:tr h="350410">
                <a:tc>
                  <a:txBody>
                    <a:bodyPr/>
                    <a:lstStyle/>
                    <a:p>
                      <a:r>
                        <a:rPr lang="en-US" sz="1700">
                          <a:solidFill>
                            <a:srgbClr val="58595B"/>
                          </a:solidFill>
                          <a:latin typeface="Montserrat" pitchFamily="2" charset="77"/>
                        </a:rPr>
                        <a:t>One thousand lbs. of cheese</a:t>
                      </a:r>
                    </a:p>
                  </a:txBody>
                  <a:tcPr marL="70076" marR="70076" marT="35039" marB="35039" anchor="ctr">
                    <a:lnL>
                      <a:noFill/>
                    </a:lnL>
                    <a:lnR>
                      <a:noFill/>
                    </a:lnR>
                    <a:lnT>
                      <a:noFill/>
                    </a:lnT>
                    <a:lnB>
                      <a:noFill/>
                    </a:lnB>
                  </a:tcPr>
                </a:tc>
                <a:tc>
                  <a:txBody>
                    <a:bodyPr/>
                    <a:lstStyle/>
                    <a:p>
                      <a:pPr algn="r"/>
                      <a:r>
                        <a:rPr lang="en-US" sz="1700" dirty="0">
                          <a:solidFill>
                            <a:srgbClr val="58595B"/>
                          </a:solidFill>
                          <a:effectLst/>
                          <a:latin typeface="Montserrat" pitchFamily="2" charset="77"/>
                        </a:rPr>
                        <a:t>120</a:t>
                      </a:r>
                    </a:p>
                  </a:txBody>
                  <a:tcPr marL="70076" marR="70076" marT="35039" marB="35039" anchor="ctr">
                    <a:lnL>
                      <a:noFill/>
                    </a:lnL>
                    <a:lnR>
                      <a:noFill/>
                    </a:lnR>
                    <a:lnT>
                      <a:noFill/>
                    </a:lnT>
                    <a:lnB>
                      <a:noFill/>
                    </a:lnB>
                  </a:tcPr>
                </a:tc>
                <a:extLst>
                  <a:ext uri="{0D108BD9-81ED-4DB2-BD59-A6C34878D82A}">
                    <a16:rowId xmlns:a16="http://schemas.microsoft.com/office/drawing/2014/main" val="10009"/>
                  </a:ext>
                </a:extLst>
              </a:tr>
              <a:tr h="350410">
                <a:tc>
                  <a:txBody>
                    <a:bodyPr/>
                    <a:lstStyle/>
                    <a:p>
                      <a:r>
                        <a:rPr lang="en-US" sz="1700">
                          <a:solidFill>
                            <a:srgbClr val="58595B"/>
                          </a:solidFill>
                          <a:latin typeface="Montserrat" pitchFamily="2" charset="77"/>
                        </a:rPr>
                        <a:t>A complete bed</a:t>
                      </a:r>
                    </a:p>
                  </a:txBody>
                  <a:tcPr marL="70076" marR="70076" marT="35039" marB="35039" anchor="ctr">
                    <a:lnL>
                      <a:noFill/>
                    </a:lnL>
                    <a:lnR>
                      <a:noFill/>
                    </a:lnR>
                    <a:lnT>
                      <a:noFill/>
                    </a:lnT>
                    <a:lnB>
                      <a:noFill/>
                    </a:lnB>
                  </a:tcPr>
                </a:tc>
                <a:tc>
                  <a:txBody>
                    <a:bodyPr/>
                    <a:lstStyle/>
                    <a:p>
                      <a:pPr algn="r"/>
                      <a:r>
                        <a:rPr lang="en-US" sz="1700" dirty="0">
                          <a:solidFill>
                            <a:srgbClr val="58595B"/>
                          </a:solidFill>
                          <a:effectLst/>
                          <a:latin typeface="Montserrat" pitchFamily="2" charset="77"/>
                        </a:rPr>
                        <a:t>100</a:t>
                      </a:r>
                    </a:p>
                  </a:txBody>
                  <a:tcPr marL="70076" marR="70076" marT="35039" marB="35039" anchor="ctr">
                    <a:lnL>
                      <a:noFill/>
                    </a:lnL>
                    <a:lnR>
                      <a:noFill/>
                    </a:lnR>
                    <a:lnT>
                      <a:noFill/>
                    </a:lnT>
                    <a:lnB>
                      <a:noFill/>
                    </a:lnB>
                  </a:tcPr>
                </a:tc>
                <a:extLst>
                  <a:ext uri="{0D108BD9-81ED-4DB2-BD59-A6C34878D82A}">
                    <a16:rowId xmlns:a16="http://schemas.microsoft.com/office/drawing/2014/main" val="10010"/>
                  </a:ext>
                </a:extLst>
              </a:tr>
              <a:tr h="350410">
                <a:tc>
                  <a:txBody>
                    <a:bodyPr/>
                    <a:lstStyle/>
                    <a:p>
                      <a:r>
                        <a:rPr lang="en-US" sz="1700" dirty="0">
                          <a:solidFill>
                            <a:srgbClr val="58595B"/>
                          </a:solidFill>
                          <a:latin typeface="Montserrat" pitchFamily="2" charset="77"/>
                        </a:rPr>
                        <a:t>A suit of clothes</a:t>
                      </a:r>
                    </a:p>
                  </a:txBody>
                  <a:tcPr marL="70076" marR="70076" marT="35039" marB="35039" anchor="ctr">
                    <a:lnL>
                      <a:noFill/>
                    </a:lnL>
                    <a:lnR>
                      <a:noFill/>
                    </a:lnR>
                    <a:lnT>
                      <a:noFill/>
                    </a:lnT>
                    <a:lnB>
                      <a:noFill/>
                    </a:lnB>
                  </a:tcPr>
                </a:tc>
                <a:tc>
                  <a:txBody>
                    <a:bodyPr/>
                    <a:lstStyle/>
                    <a:p>
                      <a:pPr algn="r"/>
                      <a:r>
                        <a:rPr lang="en-US" sz="1700" dirty="0">
                          <a:solidFill>
                            <a:srgbClr val="58595B"/>
                          </a:solidFill>
                          <a:effectLst/>
                          <a:latin typeface="Montserrat" pitchFamily="2" charset="77"/>
                        </a:rPr>
                        <a:t>80</a:t>
                      </a:r>
                    </a:p>
                  </a:txBody>
                  <a:tcPr marL="70076" marR="70076" marT="35039" marB="35039" anchor="ctr">
                    <a:lnL>
                      <a:noFill/>
                    </a:lnL>
                    <a:lnR>
                      <a:noFill/>
                    </a:lnR>
                    <a:lnT>
                      <a:noFill/>
                    </a:lnT>
                    <a:lnB>
                      <a:noFill/>
                    </a:lnB>
                  </a:tcPr>
                </a:tc>
                <a:extLst>
                  <a:ext uri="{0D108BD9-81ED-4DB2-BD59-A6C34878D82A}">
                    <a16:rowId xmlns:a16="http://schemas.microsoft.com/office/drawing/2014/main" val="10011"/>
                  </a:ext>
                </a:extLst>
              </a:tr>
              <a:tr h="350410">
                <a:tc>
                  <a:txBody>
                    <a:bodyPr/>
                    <a:lstStyle/>
                    <a:p>
                      <a:r>
                        <a:rPr lang="en-US" sz="1700">
                          <a:solidFill>
                            <a:srgbClr val="58595B"/>
                          </a:solidFill>
                          <a:latin typeface="Montserrat" pitchFamily="2" charset="77"/>
                        </a:rPr>
                        <a:t>A silver drinking-cup</a:t>
                      </a:r>
                    </a:p>
                  </a:txBody>
                  <a:tcPr marL="70076" marR="70076" marT="35039" marB="35039" anchor="ctr">
                    <a:lnL>
                      <a:noFill/>
                    </a:lnL>
                    <a:lnR>
                      <a:noFill/>
                    </a:lnR>
                    <a:lnT>
                      <a:noFill/>
                    </a:lnT>
                    <a:lnB>
                      <a:noFill/>
                    </a:lnB>
                  </a:tcPr>
                </a:tc>
                <a:tc>
                  <a:txBody>
                    <a:bodyPr/>
                    <a:lstStyle/>
                    <a:p>
                      <a:pPr algn="r"/>
                      <a:r>
                        <a:rPr lang="en-US" sz="1700" dirty="0">
                          <a:solidFill>
                            <a:srgbClr val="58595B"/>
                          </a:solidFill>
                          <a:effectLst/>
                          <a:latin typeface="Montserrat" pitchFamily="2" charset="77"/>
                        </a:rPr>
                        <a:t>60</a:t>
                      </a:r>
                    </a:p>
                  </a:txBody>
                  <a:tcPr marL="70076" marR="70076" marT="35039" marB="35039"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50410">
                <a:tc>
                  <a:txBody>
                    <a:bodyPr/>
                    <a:lstStyle/>
                    <a:p>
                      <a:endParaRPr lang="en-US" sz="1700" dirty="0">
                        <a:solidFill>
                          <a:srgbClr val="58595B"/>
                        </a:solidFill>
                        <a:latin typeface="Montserrat" pitchFamily="2" charset="77"/>
                      </a:endParaRPr>
                    </a:p>
                  </a:txBody>
                  <a:tcPr marL="70076" marR="70076" marT="35039" marB="35039" anchor="ctr">
                    <a:lnL>
                      <a:noFill/>
                    </a:lnL>
                    <a:lnR>
                      <a:noFill/>
                    </a:lnR>
                    <a:lnT>
                      <a:noFill/>
                    </a:lnT>
                    <a:lnB>
                      <a:noFill/>
                    </a:lnB>
                  </a:tcPr>
                </a:tc>
                <a:tc>
                  <a:txBody>
                    <a:bodyPr/>
                    <a:lstStyle/>
                    <a:p>
                      <a:pPr algn="r"/>
                      <a:r>
                        <a:rPr lang="en-US" sz="1700" b="1" dirty="0">
                          <a:solidFill>
                            <a:srgbClr val="58595B"/>
                          </a:solidFill>
                          <a:effectLst/>
                          <a:latin typeface="Montserrat" pitchFamily="2" charset="77"/>
                        </a:rPr>
                        <a:t>2500</a:t>
                      </a:r>
                    </a:p>
                  </a:txBody>
                  <a:tcPr marL="70076" marR="70076" marT="35039" marB="35039"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3"/>
                  </a:ext>
                </a:extLst>
              </a:tr>
            </a:tbl>
          </a:graphicData>
        </a:graphic>
      </p:graphicFrame>
      <p:sp>
        <p:nvSpPr>
          <p:cNvPr id="6" name="TextBox 5"/>
          <p:cNvSpPr txBox="1"/>
          <p:nvPr/>
        </p:nvSpPr>
        <p:spPr>
          <a:xfrm>
            <a:off x="824956" y="6181916"/>
            <a:ext cx="8233240" cy="215444"/>
          </a:xfrm>
          <a:prstGeom prst="rect">
            <a:avLst/>
          </a:prstGeom>
          <a:noFill/>
        </p:spPr>
        <p:txBody>
          <a:bodyPr wrap="square" rtlCol="0">
            <a:spAutoFit/>
          </a:bodyPr>
          <a:lstStyle/>
          <a:p>
            <a:r>
              <a:rPr lang="en-US" sz="800" b="1" dirty="0">
                <a:latin typeface="Montserrat" pitchFamily="2" charset="77"/>
                <a:ea typeface="Arial Narrow" charset="0"/>
                <a:cs typeface="Arial Narrow" charset="0"/>
              </a:rPr>
              <a:t>Source: </a:t>
            </a:r>
            <a:r>
              <a:rPr lang="en-US" sz="800" dirty="0">
                <a:solidFill>
                  <a:schemeClr val="tx2"/>
                </a:solidFill>
                <a:latin typeface="Montserrat" pitchFamily="2" charset="77"/>
                <a:ea typeface="Arial Narrow" charset="0"/>
                <a:cs typeface="Arial Narrow" charset="0"/>
              </a:rPr>
              <a:t>“Memoirs of Extraordinary Popular Delusions  and the Madness of Crowds,” by Charles Mackay, 1852</a:t>
            </a:r>
          </a:p>
        </p:txBody>
      </p:sp>
      <p:pic>
        <p:nvPicPr>
          <p:cNvPr id="19458" name="Picture 2" descr="https://encrypted-tbn1.gstatic.com/images?q=tbn:ANd9GcQFaEqYtR5rfsqc9hgIx0J6s55Vu9MY8oApl7zra3skl9L8c0aC"/>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344"/>
          <a:stretch/>
        </p:blipFill>
        <p:spPr bwMode="auto">
          <a:xfrm>
            <a:off x="7725350" y="2063363"/>
            <a:ext cx="2279676" cy="2298459"/>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4956" y="609599"/>
            <a:ext cx="5340967" cy="5410907"/>
          </a:xfrm>
          <a:prstGeom prst="rect">
            <a:avLst/>
          </a:prstGeom>
          <a:noFill/>
          <a:ln w="3810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9319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2BB6-BF13-4A33-9A5F-9421ABF3F554}"/>
              </a:ext>
            </a:extLst>
          </p:cNvPr>
          <p:cNvSpPr>
            <a:spLocks noGrp="1"/>
          </p:cNvSpPr>
          <p:nvPr>
            <p:ph type="title"/>
          </p:nvPr>
        </p:nvSpPr>
        <p:spPr/>
        <p:txBody>
          <a:bodyPr/>
          <a:lstStyle/>
          <a:p>
            <a:endParaRPr lang="en-US"/>
          </a:p>
        </p:txBody>
      </p:sp>
      <p:pic>
        <p:nvPicPr>
          <p:cNvPr id="1026" name="Picture 2" descr="2f356564-75b6-44e9-9b8a-befed3725c92@namprd12">
            <a:extLst>
              <a:ext uri="{FF2B5EF4-FFF2-40B4-BE49-F238E27FC236}">
                <a16:creationId xmlns:a16="http://schemas.microsoft.com/office/drawing/2014/main" id="{B2CAB2AB-6297-4437-A4F8-164A298BCD0F}"/>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2000" contrast="18000"/>
                    </a14:imgEffect>
                  </a14:imgLayer>
                </a14:imgProps>
              </a:ext>
              <a:ext uri="{28A0092B-C50C-407E-A947-70E740481C1C}">
                <a14:useLocalDpi xmlns:a14="http://schemas.microsoft.com/office/drawing/2010/main" val="0"/>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68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ravelingliz.com/wp-content/uploads/2012/02/800px-Tulip_price_index1_svg.png"/>
          <p:cNvPicPr>
            <a:picLocks noChangeAspect="1" noChangeArrowheads="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857203" y="1283368"/>
            <a:ext cx="10468523" cy="47483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57203" y="6031766"/>
            <a:ext cx="10468522" cy="338554"/>
          </a:xfrm>
          <a:prstGeom prst="rect">
            <a:avLst/>
          </a:prstGeom>
          <a:noFill/>
        </p:spPr>
        <p:txBody>
          <a:bodyPr wrap="square" rtlCol="0">
            <a:spAutoFit/>
          </a:bodyPr>
          <a:lstStyle/>
          <a:p>
            <a:pPr algn="just"/>
            <a:r>
              <a:rPr lang="en-US" sz="800" b="1" dirty="0">
                <a:latin typeface="Montserrat" pitchFamily="2" charset="77"/>
                <a:ea typeface="Arial Narrow" charset="0"/>
                <a:cs typeface="Arial Narrow" charset="0"/>
              </a:rPr>
              <a:t>Source: </a:t>
            </a:r>
            <a:r>
              <a:rPr lang="en-US" sz="800" dirty="0">
                <a:latin typeface="Montserrat" pitchFamily="2" charset="77"/>
                <a:ea typeface="Arial Narrow" charset="0"/>
                <a:cs typeface="Arial Narrow" charset="0"/>
              </a:rPr>
              <a:t>“Memoirs of Extraordinary Popular Delusions  and the Madness of Crowds,” by Charles Mackay, 1852. Past performance does not guarantee future results. All data is from sources believed to be reliable but cannot be guaranteed or warranted.</a:t>
            </a:r>
          </a:p>
        </p:txBody>
      </p:sp>
    </p:spTree>
    <p:extLst>
      <p:ext uri="{BB962C8B-B14F-4D97-AF65-F5344CB8AC3E}">
        <p14:creationId xmlns:p14="http://schemas.microsoft.com/office/powerpoint/2010/main" val="205315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105F8E-7388-BD4D-AEE7-ACAE9F7E1BA4}"/>
              </a:ext>
            </a:extLst>
          </p:cNvPr>
          <p:cNvSpPr/>
          <p:nvPr/>
        </p:nvSpPr>
        <p:spPr>
          <a:xfrm>
            <a:off x="-134911" y="-21457"/>
            <a:ext cx="12471816" cy="6879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boundlessonline.files.wordpress.com/2013/03/tulip-monkeys.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869"/>
          <a:stretch/>
        </p:blipFill>
        <p:spPr bwMode="auto">
          <a:xfrm>
            <a:off x="951880" y="-21457"/>
            <a:ext cx="10231499" cy="687945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050017" y="238896"/>
            <a:ext cx="5739044" cy="4980032"/>
            <a:chOff x="2247516" y="187007"/>
            <a:chExt cx="4304283" cy="3735024"/>
          </a:xfrm>
        </p:grpSpPr>
        <p:sp>
          <p:nvSpPr>
            <p:cNvPr id="2" name="Triangle 1"/>
            <p:cNvSpPr/>
            <p:nvPr/>
          </p:nvSpPr>
          <p:spPr>
            <a:xfrm rot="13380468">
              <a:off x="2247516" y="2278570"/>
              <a:ext cx="2991228" cy="1643461"/>
            </a:xfrm>
            <a:prstGeom prst="triangle">
              <a:avLst/>
            </a:prstGeom>
            <a:solidFill>
              <a:srgbClr val="030201">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pic>
          <p:nvPicPr>
            <p:cNvPr id="6" name="Picture 4" descr="http://boundlessonline.files.wordpress.com/2013/03/tulip-monkey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17513" y="187007"/>
              <a:ext cx="3334286" cy="3333128"/>
            </a:xfrm>
            <a:prstGeom prst="ellipse">
              <a:avLst/>
            </a:prstGeom>
            <a:noFill/>
            <a:ln w="76200">
              <a:solidFill>
                <a:srgbClr val="030201"/>
              </a:solidFill>
            </a:ln>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862953" y="513969"/>
            <a:ext cx="4832492" cy="5511268"/>
            <a:chOff x="2294742" y="330178"/>
            <a:chExt cx="3624369" cy="4133451"/>
          </a:xfrm>
        </p:grpSpPr>
        <p:sp>
          <p:nvSpPr>
            <p:cNvPr id="9" name="Triangle 8"/>
            <p:cNvSpPr/>
            <p:nvPr/>
          </p:nvSpPr>
          <p:spPr>
            <a:xfrm rot="7852866">
              <a:off x="3601767" y="2146284"/>
              <a:ext cx="2991228" cy="1643461"/>
            </a:xfrm>
            <a:prstGeom prst="triangle">
              <a:avLst/>
            </a:prstGeom>
            <a:solidFill>
              <a:srgbClr val="030201">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pic>
          <p:nvPicPr>
            <p:cNvPr id="11" name="Picture 4" descr="http://boundlessonline.files.wordpress.com/2013/03/tulip-monkey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94742" y="330178"/>
              <a:ext cx="3215982" cy="3189957"/>
            </a:xfrm>
            <a:prstGeom prst="ellipse">
              <a:avLst/>
            </a:prstGeom>
            <a:noFill/>
            <a:ln w="76200">
              <a:solidFill>
                <a:srgbClr val="030201"/>
              </a:solidFill>
            </a:ln>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4539570" y="1017742"/>
            <a:ext cx="4778887" cy="5444077"/>
            <a:chOff x="3545370" y="618809"/>
            <a:chExt cx="3584165" cy="4083058"/>
          </a:xfrm>
        </p:grpSpPr>
        <p:sp>
          <p:nvSpPr>
            <p:cNvPr id="14" name="Triangle 13"/>
            <p:cNvSpPr/>
            <p:nvPr/>
          </p:nvSpPr>
          <p:spPr>
            <a:xfrm rot="7852866">
              <a:off x="4812191" y="2384522"/>
              <a:ext cx="2991228" cy="1643461"/>
            </a:xfrm>
            <a:prstGeom prst="triangle">
              <a:avLst/>
            </a:prstGeom>
            <a:solidFill>
              <a:srgbClr val="030201">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pic>
          <p:nvPicPr>
            <p:cNvPr id="12" name="Picture 4" descr="http://boundlessonline.files.wordpress.com/2013/03/tulip-monkey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545370" y="618809"/>
              <a:ext cx="3184518" cy="3158748"/>
            </a:xfrm>
            <a:prstGeom prst="ellipse">
              <a:avLst/>
            </a:prstGeom>
            <a:noFill/>
            <a:ln w="76200">
              <a:solidFill>
                <a:srgbClr val="030201"/>
              </a:solidFill>
            </a:ln>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026621" y="1957609"/>
            <a:ext cx="4646400" cy="5192263"/>
            <a:chOff x="4467126" y="1493837"/>
            <a:chExt cx="3484800" cy="3894197"/>
          </a:xfrm>
        </p:grpSpPr>
        <p:sp>
          <p:nvSpPr>
            <p:cNvPr id="15" name="Triangle 14"/>
            <p:cNvSpPr/>
            <p:nvPr/>
          </p:nvSpPr>
          <p:spPr>
            <a:xfrm rot="7852866">
              <a:off x="5634582" y="3070689"/>
              <a:ext cx="2991228" cy="1643461"/>
            </a:xfrm>
            <a:prstGeom prst="triangle">
              <a:avLst/>
            </a:prstGeom>
            <a:solidFill>
              <a:srgbClr val="030201">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pic>
          <p:nvPicPr>
            <p:cNvPr id="13" name="Picture 4" descr="http://boundlessonline.files.wordpress.com/2013/03/tulip-monkey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467126" y="1493837"/>
              <a:ext cx="3134975" cy="2982899"/>
            </a:xfrm>
            <a:prstGeom prst="ellipse">
              <a:avLst/>
            </a:prstGeom>
            <a:noFill/>
            <a:ln w="76200">
              <a:solidFill>
                <a:srgbClr val="03020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42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p:cTn id="12" dur="500"/>
                                        <p:tgtEl>
                                          <p:spTgt spid="3"/>
                                        </p:tgtEl>
                                        <p:attrNameLst>
                                          <p:attrName>ppt_w</p:attrName>
                                        </p:attrNameLst>
                                      </p:cBhvr>
                                      <p:tavLst>
                                        <p:tav tm="0">
                                          <p:val>
                                            <p:strVal val="ppt_w"/>
                                          </p:val>
                                        </p:tav>
                                        <p:tav tm="100000">
                                          <p:val>
                                            <p:fltVal val="0"/>
                                          </p:val>
                                        </p:tav>
                                      </p:tavLst>
                                    </p:anim>
                                    <p:anim calcmode="lin" valueType="num">
                                      <p:cBhvr>
                                        <p:cTn id="13" dur="500"/>
                                        <p:tgtEl>
                                          <p:spTgt spid="3"/>
                                        </p:tgtEl>
                                        <p:attrNameLst>
                                          <p:attrName>ppt_h</p:attrName>
                                        </p:attrNameLst>
                                      </p:cBhvr>
                                      <p:tavLst>
                                        <p:tav tm="0">
                                          <p:val>
                                            <p:strVal val="ppt_h"/>
                                          </p:val>
                                        </p:tav>
                                        <p:tav tm="100000">
                                          <p:val>
                                            <p:fltVal val="0"/>
                                          </p:val>
                                        </p:tav>
                                      </p:tavLst>
                                    </p:anim>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nodeType="clickEffect">
                                  <p:stCondLst>
                                    <p:cond delay="0"/>
                                  </p:stCondLst>
                                  <p:childTnLst>
                                    <p:anim calcmode="lin" valueType="num">
                                      <p:cBhvr>
                                        <p:cTn id="23" dur="500"/>
                                        <p:tgtEl>
                                          <p:spTgt spid="4"/>
                                        </p:tgtEl>
                                        <p:attrNameLst>
                                          <p:attrName>ppt_w</p:attrName>
                                        </p:attrNameLst>
                                      </p:cBhvr>
                                      <p:tavLst>
                                        <p:tav tm="0">
                                          <p:val>
                                            <p:strVal val="ppt_w"/>
                                          </p:val>
                                        </p:tav>
                                        <p:tav tm="100000">
                                          <p:val>
                                            <p:fltVal val="0"/>
                                          </p:val>
                                        </p:tav>
                                      </p:tavLst>
                                    </p:anim>
                                    <p:anim calcmode="lin" valueType="num">
                                      <p:cBhvr>
                                        <p:cTn id="24" dur="500"/>
                                        <p:tgtEl>
                                          <p:spTgt spid="4"/>
                                        </p:tgtEl>
                                        <p:attrNameLst>
                                          <p:attrName>ppt_h</p:attrName>
                                        </p:attrNameLst>
                                      </p:cBhvr>
                                      <p:tavLst>
                                        <p:tav tm="0">
                                          <p:val>
                                            <p:strVal val="ppt_h"/>
                                          </p:val>
                                        </p:tav>
                                        <p:tav tm="100000">
                                          <p:val>
                                            <p:fltVal val="0"/>
                                          </p:val>
                                        </p:tav>
                                      </p:tavLst>
                                    </p:anim>
                                    <p:set>
                                      <p:cBhvr>
                                        <p:cTn id="25" dur="1" fill="hold">
                                          <p:stCondLst>
                                            <p:cond delay="499"/>
                                          </p:stCondLst>
                                        </p:cTn>
                                        <p:tgtEl>
                                          <p:spTgt spid="4"/>
                                        </p:tgtEl>
                                        <p:attrNameLst>
                                          <p:attrName>style.visibility</p:attrName>
                                        </p:attrNameLst>
                                      </p:cBhvr>
                                      <p:to>
                                        <p:strVal val="hidden"/>
                                      </p:to>
                                    </p:set>
                                  </p:childTnLst>
                                </p:cTn>
                              </p:par>
                            </p:childTnLst>
                          </p:cTn>
                        </p:par>
                        <p:par>
                          <p:cTn id="26" fill="hold">
                            <p:stCondLst>
                              <p:cond delay="500"/>
                            </p:stCondLst>
                            <p:childTnLst>
                              <p:par>
                                <p:cTn id="27" presetID="23" presetClass="entr" presetSubtype="16"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5"/>
                                        </p:tgtEl>
                                        <p:attrNameLst>
                                          <p:attrName>ppt_w</p:attrName>
                                        </p:attrNameLst>
                                      </p:cBhvr>
                                      <p:tavLst>
                                        <p:tav tm="0">
                                          <p:val>
                                            <p:strVal val="ppt_w"/>
                                          </p:val>
                                        </p:tav>
                                        <p:tav tm="100000">
                                          <p:val>
                                            <p:fltVal val="0"/>
                                          </p:val>
                                        </p:tav>
                                      </p:tavLst>
                                    </p:anim>
                                    <p:anim calcmode="lin" valueType="num">
                                      <p:cBhvr>
                                        <p:cTn id="35" dur="500"/>
                                        <p:tgtEl>
                                          <p:spTgt spid="5"/>
                                        </p:tgtEl>
                                        <p:attrNameLst>
                                          <p:attrName>ppt_h</p:attrName>
                                        </p:attrNameLst>
                                      </p:cBhvr>
                                      <p:tavLst>
                                        <p:tav tm="0">
                                          <p:val>
                                            <p:strVal val="ppt_h"/>
                                          </p:val>
                                        </p:tav>
                                        <p:tav tm="100000">
                                          <p:val>
                                            <p:fltVal val="0"/>
                                          </p:val>
                                        </p:tav>
                                      </p:tavLst>
                                    </p:anim>
                                    <p:set>
                                      <p:cBhvr>
                                        <p:cTn id="36" dur="1" fill="hold">
                                          <p:stCondLst>
                                            <p:cond delay="499"/>
                                          </p:stCondLst>
                                        </p:cTn>
                                        <p:tgtEl>
                                          <p:spTgt spid="5"/>
                                        </p:tgtEl>
                                        <p:attrNameLst>
                                          <p:attrName>style.visibility</p:attrName>
                                        </p:attrNameLst>
                                      </p:cBhvr>
                                      <p:to>
                                        <p:strVal val="hidden"/>
                                      </p:to>
                                    </p:set>
                                  </p:childTnLst>
                                </p:cTn>
                              </p:par>
                            </p:childTnLst>
                          </p:cTn>
                        </p:par>
                        <p:par>
                          <p:cTn id="37" fill="hold">
                            <p:stCondLst>
                              <p:cond delay="500"/>
                            </p:stCondLst>
                            <p:childTnLst>
                              <p:par>
                                <p:cTn id="38" presetID="23" presetClass="entr" presetSubtype="16"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wopc.co.uk/assets/images/countries/uk/margary/bubble-large.jp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5625"/>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572769" y="80027"/>
            <a:ext cx="8891881" cy="66923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1"/>
            <a:ext cx="12192000" cy="6903155"/>
          </a:xfrm>
          <a:prstGeom prst="rect">
            <a:avLst/>
          </a:prstGeom>
          <a:solidFill>
            <a:srgbClr val="000000">
              <a:alpha val="3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3C5EBB-C2FF-2E4E-B730-BA0F674D2D59}"/>
              </a:ext>
            </a:extLst>
          </p:cNvPr>
          <p:cNvSpPr/>
          <p:nvPr/>
        </p:nvSpPr>
        <p:spPr>
          <a:xfrm>
            <a:off x="34267" y="4061636"/>
            <a:ext cx="12192000" cy="2796364"/>
          </a:xfrm>
          <a:prstGeom prst="rect">
            <a:avLst/>
          </a:prstGeom>
          <a:gradFill>
            <a:gsLst>
              <a:gs pos="75990">
                <a:srgbClr val="242424">
                  <a:alpha val="51000"/>
                </a:srgbClr>
              </a:gs>
              <a:gs pos="56000">
                <a:srgbClr val="242424">
                  <a:alpha val="21000"/>
                </a:srgbClr>
              </a:gs>
              <a:gs pos="25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File:South Sea Bubble Cards-Tre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595" y="24656"/>
            <a:ext cx="3875541" cy="6071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3390323"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1711</a:t>
            </a:r>
          </a:p>
        </p:txBody>
      </p:sp>
      <p:cxnSp>
        <p:nvCxnSpPr>
          <p:cNvPr id="13" name="Straight Connector 12"/>
          <p:cNvCxnSpPr/>
          <p:nvPr/>
        </p:nvCxnSpPr>
        <p:spPr>
          <a:xfrm flipH="1">
            <a:off x="3822535"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3745319"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156177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Bubble Companies</a:t>
            </a:r>
          </a:p>
        </p:txBody>
      </p:sp>
      <p:sp>
        <p:nvSpPr>
          <p:cNvPr id="4" name="Content Placeholder 3"/>
          <p:cNvSpPr>
            <a:spLocks noGrp="1"/>
          </p:cNvSpPr>
          <p:nvPr>
            <p:ph idx="1"/>
          </p:nvPr>
        </p:nvSpPr>
        <p:spPr/>
        <p:txBody>
          <a:bodyPr>
            <a:normAutofit lnSpcReduction="10000"/>
          </a:bodyPr>
          <a:lstStyle/>
          <a:p>
            <a:pPr>
              <a:lnSpc>
                <a:spcPct val="150000"/>
              </a:lnSpc>
            </a:pPr>
            <a:r>
              <a:rPr lang="en-US" dirty="0"/>
              <a:t>For trading in hair</a:t>
            </a:r>
          </a:p>
          <a:p>
            <a:pPr>
              <a:lnSpc>
                <a:spcPct val="150000"/>
              </a:lnSpc>
            </a:pPr>
            <a:r>
              <a:rPr lang="en-US" dirty="0"/>
              <a:t>For buying and fitting out ships to suppress pirates</a:t>
            </a:r>
          </a:p>
          <a:p>
            <a:pPr>
              <a:lnSpc>
                <a:spcPct val="150000"/>
              </a:lnSpc>
            </a:pPr>
            <a:r>
              <a:rPr lang="en-US" dirty="0"/>
              <a:t>For improving of gardens</a:t>
            </a:r>
          </a:p>
          <a:p>
            <a:pPr>
              <a:lnSpc>
                <a:spcPct val="150000"/>
              </a:lnSpc>
            </a:pPr>
            <a:r>
              <a:rPr lang="en-US" dirty="0"/>
              <a:t>For insuring and increasing children’s fortunes</a:t>
            </a:r>
          </a:p>
          <a:p>
            <a:pPr>
              <a:lnSpc>
                <a:spcPct val="150000"/>
              </a:lnSpc>
            </a:pPr>
            <a:r>
              <a:rPr lang="en-US" dirty="0"/>
              <a:t>For a wheel for perpetual motion</a:t>
            </a:r>
          </a:p>
          <a:p>
            <a:pPr>
              <a:lnSpc>
                <a:spcPct val="150000"/>
              </a:lnSpc>
            </a:pPr>
            <a:r>
              <a:rPr lang="en-US" dirty="0"/>
              <a:t>For carrying on an undertaking of great advantage, but nobody </a:t>
            </a:r>
            <a:br>
              <a:rPr lang="en-US" dirty="0"/>
            </a:br>
            <a:r>
              <a:rPr lang="en-US" dirty="0"/>
              <a:t>to know what </a:t>
            </a:r>
            <a:r>
              <a:rPr lang="en-US"/>
              <a:t>it is</a:t>
            </a:r>
            <a:endParaRPr lang="en-US" dirty="0"/>
          </a:p>
        </p:txBody>
      </p:sp>
      <p:cxnSp>
        <p:nvCxnSpPr>
          <p:cNvPr id="6" name="Straight Connector 5">
            <a:extLst>
              <a:ext uri="{FF2B5EF4-FFF2-40B4-BE49-F238E27FC236}">
                <a16:creationId xmlns:a16="http://schemas.microsoft.com/office/drawing/2014/main" id="{80E01968-6439-404B-B2A7-2DD992391261}"/>
              </a:ext>
            </a:extLst>
          </p:cNvPr>
          <p:cNvCxnSpPr>
            <a:cxnSpLocks/>
          </p:cNvCxnSpPr>
          <p:nvPr/>
        </p:nvCxnSpPr>
        <p:spPr>
          <a:xfrm>
            <a:off x="884229" y="1002552"/>
            <a:ext cx="3759489"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92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43255-5F52-4375-852E-137F03DEFED7}"/>
              </a:ext>
            </a:extLst>
          </p:cNvPr>
          <p:cNvSpPr/>
          <p:nvPr/>
        </p:nvSpPr>
        <p:spPr>
          <a:xfrm>
            <a:off x="0" y="0"/>
            <a:ext cx="12192000" cy="6858001"/>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pic>
        <p:nvPicPr>
          <p:cNvPr id="4098" name="Picture 2" descr="http://ichef.bbci.co.uk/programmeimages/episode/b01ppy0j_640_360.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73" r="-61"/>
          <a:stretch/>
        </p:blipFill>
        <p:spPr bwMode="auto">
          <a:xfrm>
            <a:off x="993273" y="1"/>
            <a:ext cx="101466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32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marketoracle.co.uk/images/2011/Feb/013111-04.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039553" y="1229191"/>
            <a:ext cx="7738432" cy="4594288"/>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855508" y="4024151"/>
            <a:ext cx="2459451" cy="701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Rectangle 4"/>
          <p:cNvSpPr/>
          <p:nvPr/>
        </p:nvSpPr>
        <p:spPr>
          <a:xfrm>
            <a:off x="3323721" y="3527069"/>
            <a:ext cx="2459451" cy="53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6" name="Rectangle 5"/>
          <p:cNvSpPr/>
          <p:nvPr/>
        </p:nvSpPr>
        <p:spPr>
          <a:xfrm>
            <a:off x="3062425" y="2676339"/>
            <a:ext cx="2952908" cy="701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7" name="Rectangle 6"/>
          <p:cNvSpPr/>
          <p:nvPr/>
        </p:nvSpPr>
        <p:spPr>
          <a:xfrm>
            <a:off x="3062424" y="1968544"/>
            <a:ext cx="3012515" cy="701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nvGrpSpPr>
          <p:cNvPr id="3" name="Group 2"/>
          <p:cNvGrpSpPr/>
          <p:nvPr/>
        </p:nvGrpSpPr>
        <p:grpSpPr>
          <a:xfrm>
            <a:off x="6896652" y="1968544"/>
            <a:ext cx="2429637" cy="2774285"/>
            <a:chOff x="5479130" y="1694773"/>
            <a:chExt cx="2359945" cy="2761292"/>
          </a:xfrm>
        </p:grpSpPr>
        <p:sp>
          <p:nvSpPr>
            <p:cNvPr id="8" name="Rectangle 7"/>
            <p:cNvSpPr/>
            <p:nvPr/>
          </p:nvSpPr>
          <p:spPr>
            <a:xfrm>
              <a:off x="5479130" y="3225338"/>
              <a:ext cx="2359945" cy="698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9" name="Rectangle 8"/>
            <p:cNvSpPr/>
            <p:nvPr/>
          </p:nvSpPr>
          <p:spPr>
            <a:xfrm rot="7674471">
              <a:off x="5208903" y="2788783"/>
              <a:ext cx="2761292" cy="573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grpSp>
      <p:sp>
        <p:nvSpPr>
          <p:cNvPr id="10" name="Title 9"/>
          <p:cNvSpPr>
            <a:spLocks noGrp="1"/>
          </p:cNvSpPr>
          <p:nvPr>
            <p:ph type="title"/>
          </p:nvPr>
        </p:nvSpPr>
        <p:spPr/>
        <p:txBody>
          <a:bodyPr/>
          <a:lstStyle/>
          <a:p>
            <a:r>
              <a:rPr lang="en-US" dirty="0"/>
              <a:t>South Sea Stock (Dec. 1718 – Dec. 1721)</a:t>
            </a:r>
          </a:p>
        </p:txBody>
      </p:sp>
      <p:sp>
        <p:nvSpPr>
          <p:cNvPr id="4" name="Text Placeholder 3">
            <a:extLst>
              <a:ext uri="{FF2B5EF4-FFF2-40B4-BE49-F238E27FC236}">
                <a16:creationId xmlns:a16="http://schemas.microsoft.com/office/drawing/2014/main" id="{A528C04C-0A76-7048-A642-BD88175FC1EF}"/>
              </a:ext>
            </a:extLst>
          </p:cNvPr>
          <p:cNvSpPr>
            <a:spLocks noGrp="1"/>
          </p:cNvSpPr>
          <p:nvPr>
            <p:ph type="body" sz="quarter" idx="11"/>
          </p:nvPr>
        </p:nvSpPr>
        <p:spPr/>
        <p:txBody>
          <a:bodyPr/>
          <a:lstStyle/>
          <a:p>
            <a:r>
              <a:rPr lang="en-US" b="1" dirty="0"/>
              <a:t>Source: </a:t>
            </a:r>
            <a:r>
              <a:rPr lang="en-US" dirty="0" err="1"/>
              <a:t>www.marketoracle.co.uk</a:t>
            </a:r>
            <a:r>
              <a:rPr lang="en-US" dirty="0"/>
              <a:t>. Past performance does not guarantee future results. All data is from sources believed to be reliable but cannot be guaranteed or warranted.</a:t>
            </a:r>
          </a:p>
        </p:txBody>
      </p:sp>
      <p:cxnSp>
        <p:nvCxnSpPr>
          <p:cNvPr id="15" name="Straight Connector 14">
            <a:extLst>
              <a:ext uri="{FF2B5EF4-FFF2-40B4-BE49-F238E27FC236}">
                <a16:creationId xmlns:a16="http://schemas.microsoft.com/office/drawing/2014/main" id="{5B2C4031-8422-7641-911E-9FA349EEAEBB}"/>
              </a:ext>
            </a:extLst>
          </p:cNvPr>
          <p:cNvCxnSpPr>
            <a:cxnSpLocks/>
          </p:cNvCxnSpPr>
          <p:nvPr/>
        </p:nvCxnSpPr>
        <p:spPr>
          <a:xfrm>
            <a:off x="884229" y="1002552"/>
            <a:ext cx="7385128"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68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4.bp.blogspot.com/-t3U5DJ7sFJk/TeawmPpZfsI/AAAAAAAAAFU/zlyPGUJay7M/s640/Calendar1900MayAug_0002.jpg">
            <a:extLst>
              <a:ext uri="{FF2B5EF4-FFF2-40B4-BE49-F238E27FC236}">
                <a16:creationId xmlns:a16="http://schemas.microsoft.com/office/drawing/2014/main" id="{7BEC676F-01E7-C54B-B550-76E7D235B63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81955" y="493152"/>
            <a:ext cx="2981597" cy="5645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60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21664" y="641468"/>
            <a:ext cx="5401056" cy="5663699"/>
          </a:xfrm>
          <a:prstGeom prst="rect">
            <a:avLst/>
          </a:prstGeom>
        </p:spPr>
      </p:pic>
      <p:sp>
        <p:nvSpPr>
          <p:cNvPr id="3" name="TextBox 2"/>
          <p:cNvSpPr txBox="1"/>
          <p:nvPr/>
        </p:nvSpPr>
        <p:spPr>
          <a:xfrm>
            <a:off x="6522720" y="1133857"/>
            <a:ext cx="5108448" cy="2964979"/>
          </a:xfrm>
          <a:prstGeom prst="rect">
            <a:avLst/>
          </a:prstGeom>
          <a:noFill/>
        </p:spPr>
        <p:txBody>
          <a:bodyPr wrap="square" rtlCol="0">
            <a:spAutoFit/>
          </a:bodyPr>
          <a:lstStyle/>
          <a:p>
            <a:r>
              <a:rPr lang="en-US" sz="3200" b="1" dirty="0">
                <a:solidFill>
                  <a:srgbClr val="003A5D"/>
                </a:solidFill>
                <a:latin typeface="Montserrat" pitchFamily="2" charset="77"/>
              </a:rPr>
              <a:t>I can calculate the motion of heavenly bodies, but not the madness of people.</a:t>
            </a:r>
            <a:br>
              <a:rPr lang="en-US" sz="3200" b="1" dirty="0">
                <a:solidFill>
                  <a:srgbClr val="003A5D"/>
                </a:solidFill>
                <a:latin typeface="Montserrat" pitchFamily="2" charset="77"/>
              </a:rPr>
            </a:br>
            <a:endParaRPr lang="en-US" sz="3200" b="1" dirty="0">
              <a:solidFill>
                <a:srgbClr val="003A5D"/>
              </a:solidFill>
              <a:latin typeface="Montserrat" pitchFamily="2" charset="77"/>
            </a:endParaRPr>
          </a:p>
          <a:p>
            <a:r>
              <a:rPr lang="en-US" sz="2667" dirty="0">
                <a:solidFill>
                  <a:srgbClr val="003A5D"/>
                </a:solidFill>
                <a:latin typeface="Montserrat" pitchFamily="2" charset="77"/>
              </a:rPr>
              <a:t> - Isaac Newton</a:t>
            </a:r>
          </a:p>
        </p:txBody>
      </p:sp>
      <p:sp>
        <p:nvSpPr>
          <p:cNvPr id="4" name="TextBox 3">
            <a:extLst>
              <a:ext uri="{FF2B5EF4-FFF2-40B4-BE49-F238E27FC236}">
                <a16:creationId xmlns:a16="http://schemas.microsoft.com/office/drawing/2014/main" id="{03B42035-A6FC-134D-A35F-2182AA0FFEBC}"/>
              </a:ext>
            </a:extLst>
          </p:cNvPr>
          <p:cNvSpPr txBox="1"/>
          <p:nvPr/>
        </p:nvSpPr>
        <p:spPr>
          <a:xfrm>
            <a:off x="5990577" y="953790"/>
            <a:ext cx="879922" cy="1569660"/>
          </a:xfrm>
          <a:prstGeom prst="rect">
            <a:avLst/>
          </a:prstGeom>
          <a:noFill/>
        </p:spPr>
        <p:txBody>
          <a:bodyPr wrap="square" rtlCol="0">
            <a:spAutoFit/>
          </a:bodyPr>
          <a:lstStyle/>
          <a:p>
            <a:r>
              <a:rPr lang="en-US" sz="9600" dirty="0">
                <a:solidFill>
                  <a:srgbClr val="FFCD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B9F53ED6-42B7-0648-8D01-5DE0CA5EBF06}"/>
              </a:ext>
            </a:extLst>
          </p:cNvPr>
          <p:cNvSpPr txBox="1"/>
          <p:nvPr/>
        </p:nvSpPr>
        <p:spPr>
          <a:xfrm rot="10800000">
            <a:off x="10493176" y="1807132"/>
            <a:ext cx="879922" cy="1569660"/>
          </a:xfrm>
          <a:prstGeom prst="rect">
            <a:avLst/>
          </a:prstGeom>
          <a:noFill/>
        </p:spPr>
        <p:txBody>
          <a:bodyPr wrap="square" rtlCol="0">
            <a:spAutoFit/>
          </a:bodyPr>
          <a:lstStyle/>
          <a:p>
            <a:r>
              <a:rPr lang="en-US" sz="9600" dirty="0">
                <a:solidFill>
                  <a:srgbClr val="FFCD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3032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brilliantforge.com/wp-content/uploads/2012/03/dot-com-bub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69614" y="1040794"/>
            <a:ext cx="7745243" cy="50872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Dotcom Bubble</a:t>
            </a:r>
          </a:p>
        </p:txBody>
      </p:sp>
      <p:sp>
        <p:nvSpPr>
          <p:cNvPr id="7" name="Text Placeholder 6">
            <a:extLst>
              <a:ext uri="{FF2B5EF4-FFF2-40B4-BE49-F238E27FC236}">
                <a16:creationId xmlns:a16="http://schemas.microsoft.com/office/drawing/2014/main" id="{3F15F0D2-E6FB-F54C-B040-3AFAD32F0D75}"/>
              </a:ext>
            </a:extLst>
          </p:cNvPr>
          <p:cNvSpPr>
            <a:spLocks noGrp="1"/>
          </p:cNvSpPr>
          <p:nvPr>
            <p:ph type="body" sz="quarter" idx="10"/>
          </p:nvPr>
        </p:nvSpPr>
        <p:spPr/>
        <p:txBody>
          <a:bodyPr/>
          <a:lstStyle/>
          <a:p>
            <a:r>
              <a:rPr lang="en-US" dirty="0"/>
              <a:t>1994 – 2002</a:t>
            </a:r>
          </a:p>
        </p:txBody>
      </p:sp>
      <p:sp>
        <p:nvSpPr>
          <p:cNvPr id="4" name="Text Placeholder 3">
            <a:extLst>
              <a:ext uri="{FF2B5EF4-FFF2-40B4-BE49-F238E27FC236}">
                <a16:creationId xmlns:a16="http://schemas.microsoft.com/office/drawing/2014/main" id="{E10F9A7E-99A9-B04D-8B5B-7348747A9C53}"/>
              </a:ext>
            </a:extLst>
          </p:cNvPr>
          <p:cNvSpPr>
            <a:spLocks noGrp="1"/>
          </p:cNvSpPr>
          <p:nvPr>
            <p:ph type="body" sz="quarter" idx="11"/>
          </p:nvPr>
        </p:nvSpPr>
        <p:spPr/>
        <p:txBody>
          <a:bodyPr/>
          <a:lstStyle/>
          <a:p>
            <a:r>
              <a:rPr lang="en-US" b="1" dirty="0"/>
              <a:t>Adapted from </a:t>
            </a:r>
            <a:r>
              <a:rPr lang="en-US" b="1" dirty="0" err="1"/>
              <a:t>Kampas</a:t>
            </a:r>
            <a:r>
              <a:rPr lang="en-US" b="1" dirty="0"/>
              <a:t> Research: </a:t>
            </a:r>
            <a:r>
              <a:rPr lang="en-US" dirty="0" err="1"/>
              <a:t>www.kampasresearch.com</a:t>
            </a:r>
            <a:r>
              <a:rPr lang="en-US" dirty="0"/>
              <a:t>. </a:t>
            </a:r>
            <a:br>
              <a:rPr lang="en-US" dirty="0"/>
            </a:br>
            <a:r>
              <a:rPr lang="en-US" dirty="0"/>
              <a:t>Past performance does not guarantee future results. All data is from sources believed to be reliable but cannot be guaranteed or warranted.</a:t>
            </a:r>
          </a:p>
        </p:txBody>
      </p:sp>
      <p:cxnSp>
        <p:nvCxnSpPr>
          <p:cNvPr id="10" name="Straight Connector 9">
            <a:extLst>
              <a:ext uri="{FF2B5EF4-FFF2-40B4-BE49-F238E27FC236}">
                <a16:creationId xmlns:a16="http://schemas.microsoft.com/office/drawing/2014/main" id="{B528DBCC-DD24-9B44-81DE-DD29324B10B4}"/>
              </a:ext>
            </a:extLst>
          </p:cNvPr>
          <p:cNvCxnSpPr>
            <a:cxnSpLocks/>
          </p:cNvCxnSpPr>
          <p:nvPr/>
        </p:nvCxnSpPr>
        <p:spPr>
          <a:xfrm>
            <a:off x="884229" y="1002552"/>
            <a:ext cx="3182445"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82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52" name="Picture 24" descr="https://encrypted-tbn2.gstatic.com/images?q=tbn:ANd9GcQSjiNia2QW9QUekN6pXVxduav9WuZNeRTvnEWCQVTf0S19xu0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320019" y="2603699"/>
            <a:ext cx="1899587" cy="1329757"/>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bubbasoft.com/articles/Digiscents2_files/digisce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177" y="895792"/>
            <a:ext cx="3019425" cy="1028701"/>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www.eyeonbroad.com/linkslogos/drkoop_logo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432" y="4825711"/>
            <a:ext cx="3057715" cy="832739"/>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ttps://encrypted-tbn1.gstatic.com/images?q=tbn:ANd9GcRwll_RhbA-Wm70SZV0-kOU04LoZEHNQvRIcAxg1yEPJeu9K5A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592" y="2078041"/>
            <a:ext cx="2667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https://encrypted-tbn1.gstatic.com/images?q=tbn:ANd9GcRzmce20ryB1v4goiWTwGnn5lnPR_VHgkqk_99Xo0lWIXgg-5Jc"/>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582939" y="864033"/>
            <a:ext cx="3152415" cy="1330211"/>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https://encrypted-tbn1.gstatic.com/images?q=tbn:ANd9GcQROkpojfRJkUvsXqi_H69BtpFAthbboPTBsNGxjS30q1AO_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4320" y="4020651"/>
            <a:ext cx="1661139" cy="1903995"/>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descr="https://encrypted-tbn1.gstatic.com/images?q=tbn:ANd9GcR-RVqxCPlLougaJtBbXyiXxrr5gcCghdkk9NPzK_UPMv2zibKHqw"/>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4622765" y="2106941"/>
            <a:ext cx="1546481" cy="1826515"/>
          </a:xfrm>
          <a:prstGeom prst="rect">
            <a:avLst/>
          </a:prstGeom>
          <a:noFill/>
          <a:extLst>
            <a:ext uri="{909E8E84-426E-40DD-AFC4-6F175D3DCCD1}">
              <a14:hiddenFill xmlns:a14="http://schemas.microsoft.com/office/drawing/2010/main">
                <a:solidFill>
                  <a:srgbClr val="FFFFFF"/>
                </a:solidFill>
              </a14:hiddenFill>
            </a:ext>
          </a:extLst>
        </p:spPr>
      </p:pic>
      <p:pic>
        <p:nvPicPr>
          <p:cNvPr id="22544" name="Picture 16" descr="https://encrypted-tbn0.gstatic.com/images?q=tbn:ANd9GcRGjbRiOOfwC4aqqbQtF3B6a6lCuK5cxcdZcYeTdBAZNI_pSKDca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069654" y="4205942"/>
            <a:ext cx="1533413" cy="1533413"/>
          </a:xfrm>
          <a:prstGeom prst="rect">
            <a:avLst/>
          </a:prstGeom>
          <a:noFill/>
          <a:extLst>
            <a:ext uri="{909E8E84-426E-40DD-AFC4-6F175D3DCCD1}">
              <a14:hiddenFill xmlns:a14="http://schemas.microsoft.com/office/drawing/2010/main">
                <a:solidFill>
                  <a:srgbClr val="FFFFFF"/>
                </a:solidFill>
              </a14:hiddenFill>
            </a:ext>
          </a:extLst>
        </p:spPr>
      </p:pic>
      <p:pic>
        <p:nvPicPr>
          <p:cNvPr id="22548" name="Picture 20" descr="https://encrypted-tbn3.gstatic.com/images?q=tbn:ANd9GcSA2tdW6GeG64oo7X6vpAKs5vap0NY8sTNhdt0yzQu7HT0ma0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6026" y="2739215"/>
            <a:ext cx="1541525" cy="1541525"/>
          </a:xfrm>
          <a:prstGeom prst="rect">
            <a:avLst/>
          </a:prstGeom>
          <a:noFill/>
          <a:extLst>
            <a:ext uri="{909E8E84-426E-40DD-AFC4-6F175D3DCCD1}">
              <a14:hiddenFill xmlns:a14="http://schemas.microsoft.com/office/drawing/2010/main">
                <a:solidFill>
                  <a:srgbClr val="FFFFFF"/>
                </a:solidFill>
              </a14:hiddenFill>
            </a:ext>
          </a:extLst>
        </p:spPr>
      </p:pic>
      <p:pic>
        <p:nvPicPr>
          <p:cNvPr id="22554" name="Picture 26" descr="File:Pseudo 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8744" y="4286849"/>
            <a:ext cx="13716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2550" name="Picture 22" descr="https://encrypted-tbn3.gstatic.com/images?q=tbn:ANd9GcSY8j5Ku6EGX0J7ucWT27Q_R_0XWaZp_e1QxMD3oAaVjGW7RVrj"/>
          <p:cNvPicPr>
            <a:picLocks noChangeAspect="1" noChangeArrowheads="1"/>
          </p:cNvPicPr>
          <p:nvPr/>
        </p:nvPicPr>
        <p:blipFill>
          <a:blip r:embed="rId13" cstate="email">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11665" y="990315"/>
            <a:ext cx="2489200" cy="98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5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50"/>
                                        </p:tgtEl>
                                        <p:attrNameLst>
                                          <p:attrName>style.visibility</p:attrName>
                                        </p:attrNameLst>
                                      </p:cBhvr>
                                      <p:to>
                                        <p:strVal val="visible"/>
                                      </p:to>
                                    </p:set>
                                    <p:animEffect transition="in" filter="fade">
                                      <p:cBhvr>
                                        <p:cTn id="7" dur="500"/>
                                        <p:tgtEl>
                                          <p:spTgt spid="225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552"/>
                                        </p:tgtEl>
                                        <p:attrNameLst>
                                          <p:attrName>style.visibility</p:attrName>
                                        </p:attrNameLst>
                                      </p:cBhvr>
                                      <p:to>
                                        <p:strVal val="visible"/>
                                      </p:to>
                                    </p:set>
                                    <p:animEffect transition="in" filter="fade">
                                      <p:cBhvr>
                                        <p:cTn id="11" dur="500"/>
                                        <p:tgtEl>
                                          <p:spTgt spid="225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530"/>
                                        </p:tgtEl>
                                        <p:attrNameLst>
                                          <p:attrName>style.visibility</p:attrName>
                                        </p:attrNameLst>
                                      </p:cBhvr>
                                      <p:to>
                                        <p:strVal val="visible"/>
                                      </p:to>
                                    </p:set>
                                    <p:animEffect transition="in" filter="fade">
                                      <p:cBhvr>
                                        <p:cTn id="15" dur="500"/>
                                        <p:tgtEl>
                                          <p:spTgt spid="225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534"/>
                                        </p:tgtEl>
                                        <p:attrNameLst>
                                          <p:attrName>style.visibility</p:attrName>
                                        </p:attrNameLst>
                                      </p:cBhvr>
                                      <p:to>
                                        <p:strVal val="visible"/>
                                      </p:to>
                                    </p:set>
                                    <p:animEffect transition="in" filter="fade">
                                      <p:cBhvr>
                                        <p:cTn id="19" dur="500"/>
                                        <p:tgtEl>
                                          <p:spTgt spid="2253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536"/>
                                        </p:tgtEl>
                                        <p:attrNameLst>
                                          <p:attrName>style.visibility</p:attrName>
                                        </p:attrNameLst>
                                      </p:cBhvr>
                                      <p:to>
                                        <p:strVal val="visible"/>
                                      </p:to>
                                    </p:set>
                                    <p:animEffect transition="in" filter="fade">
                                      <p:cBhvr>
                                        <p:cTn id="23" dur="500"/>
                                        <p:tgtEl>
                                          <p:spTgt spid="2253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2538"/>
                                        </p:tgtEl>
                                        <p:attrNameLst>
                                          <p:attrName>style.visibility</p:attrName>
                                        </p:attrNameLst>
                                      </p:cBhvr>
                                      <p:to>
                                        <p:strVal val="visible"/>
                                      </p:to>
                                    </p:set>
                                    <p:animEffect transition="in" filter="fade">
                                      <p:cBhvr>
                                        <p:cTn id="27" dur="500"/>
                                        <p:tgtEl>
                                          <p:spTgt spid="2253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2540"/>
                                        </p:tgtEl>
                                        <p:attrNameLst>
                                          <p:attrName>style.visibility</p:attrName>
                                        </p:attrNameLst>
                                      </p:cBhvr>
                                      <p:to>
                                        <p:strVal val="visible"/>
                                      </p:to>
                                    </p:set>
                                    <p:animEffect transition="in" filter="fade">
                                      <p:cBhvr>
                                        <p:cTn id="31" dur="500"/>
                                        <p:tgtEl>
                                          <p:spTgt spid="2254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2542"/>
                                        </p:tgtEl>
                                        <p:attrNameLst>
                                          <p:attrName>style.visibility</p:attrName>
                                        </p:attrNameLst>
                                      </p:cBhvr>
                                      <p:to>
                                        <p:strVal val="visible"/>
                                      </p:to>
                                    </p:set>
                                    <p:animEffect transition="in" filter="fade">
                                      <p:cBhvr>
                                        <p:cTn id="35" dur="500"/>
                                        <p:tgtEl>
                                          <p:spTgt spid="2254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2544"/>
                                        </p:tgtEl>
                                        <p:attrNameLst>
                                          <p:attrName>style.visibility</p:attrName>
                                        </p:attrNameLst>
                                      </p:cBhvr>
                                      <p:to>
                                        <p:strVal val="visible"/>
                                      </p:to>
                                    </p:set>
                                    <p:animEffect transition="in" filter="fade">
                                      <p:cBhvr>
                                        <p:cTn id="39" dur="500"/>
                                        <p:tgtEl>
                                          <p:spTgt spid="2254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2548"/>
                                        </p:tgtEl>
                                        <p:attrNameLst>
                                          <p:attrName>style.visibility</p:attrName>
                                        </p:attrNameLst>
                                      </p:cBhvr>
                                      <p:to>
                                        <p:strVal val="visible"/>
                                      </p:to>
                                    </p:set>
                                    <p:animEffect transition="in" filter="fade">
                                      <p:cBhvr>
                                        <p:cTn id="43" dur="500"/>
                                        <p:tgtEl>
                                          <p:spTgt spid="2254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2554"/>
                                        </p:tgtEl>
                                        <p:attrNameLst>
                                          <p:attrName>style.visibility</p:attrName>
                                        </p:attrNameLst>
                                      </p:cBhvr>
                                      <p:to>
                                        <p:strVal val="visible"/>
                                      </p:to>
                                    </p:set>
                                    <p:animEffect transition="in" filter="fade">
                                      <p:cBhvr>
                                        <p:cTn id="47" dur="500"/>
                                        <p:tgtEl>
                                          <p:spTgt spid="22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wwPDQ8ODQ0PDQ0NDRANDA4MEA8ODA0NFBEWFxcRFBYYHTQgGBolGxQULTEhJSksLjowFx8/OzUsNygtLisBCgoKDg0OGxAQGzAkHCQvLCwsLCwyLCwsLCwsLCwsLCwsLCwsLCwsLCwsLCwsLCwsLCwsLCwsLCwsLCwsKywsLP/AABEIALcBEwMBEQACEQEDEQH/xAAcAAEAAgMBAQEAAAAAAAAAAAAAAQcEBQYDAgj/xABMEAABAgICCBIHBQgDAQAAAAAAAQIDBAUREhYhMVFxk9EGBxMUMzVBQlJTYXORsrPB0uEiMjSBgpKxVHKDoeMVFyNDZHSU8GKjpCT/xAAaAQEAAwEBAQAAAAAAAAAAAAAAAQMEAgUG/8QAMhEBAAIAAwcEAQEIAwEAAAAAAAECAxExBBITFCEyUTNBcaHwkRVSYWKxwdHhIkKBI//aAAwDAQACEQMRAD8AvEAAAAAAAABDnIiKqqiIl1VW4iIBp5rRVRkNanTTHKnFI6L1EUujAxJ9nE4lY92LbtRfHPyMXMdcri+HPGp5Ld6L45+Si5hyuL4ONTyW70Xxz8lFzDlcXwcankt3ovjn5KLmHK4vg41PJbvRfHPyUXMOVxfBxqeS3ei+OfkouYcri+DjU8lu9F8c/JRcw5XF8HGp5Ld6L45+Si5hyuL4ONTyW70Xxz8lFzDlcXwcankt3ovjn5KLmHK4vg41PJbvRfHPyUXMOVxfBxqeS3ei+OfkouYcri+DjU8lu1F8c/Ixcw5XF8HGp5TbtRfHPyMXMOVxfBxqeX1D0Z0W5atcK378KKidNiRy2L4TxaeW4k56BGbZQYrIrUvrDcjqsdV4qtW1e6MncTE6Mg5SAAAAAAAAAAAAAAAAAGo0RU/AkoaK/wBOK+vUoTVqc7lVdxvKW4WDOJPTRxe8VhWtIUpOz7l1V66nXWkNPRgM5Kt1cdanpUwqYemrLa021fMKjmJ6yq5flQ7m0ucnqsrAS+1qY1XORnKcjW8vgZ0+Y6hreXwM6fMdQ1vL4GdPmOoa3l8DOnzHUNby+BnT5jqGt5fAzp8x1DW8vgZ0+Y6hreXwM6fMdQ1vL4GdPmOoa3l8DOnzHURreXwM6fMZyGt5fA3p8xnInW8DA3p8xnIh8hCW8ipiVe8b0oyeCS8aC5IkF7kc285iq2InRfJnK3STrHWHYaGNGdm5sCdVEcq2LI9xrXLgel5F5UuYjFjbLl/yp+jRh4ufSztjEvAAAAAAAAAAAAAAAMakp1kvAiR4nqwmK5U3XLuNTlVak951Ss2tEQiZyjNUUaNFnJh8aMt1y1uqvNbuMbyJ/t09etYw65QxTM2nOWVGishNTc3GtTdGWY1ceciP3bFMDbnThOohy8DoAAAAAAAAAABUAAATUB9w4jm+q5UxXugjIbGVnUcti+47cXcXMczVMSielUVFe1Lu+ThJnESO20BU2seEstFdXFgNRYblvvg3ruFW3Er5UMG1YW7O9Gk/1acG+cZS60yLgAAAAAAAAAAAAAHEaZs6rYcCAi3IjnRX8qMqRE6Xfkht2OvWbKMeemTmZZiQ4aV3KksnY902T1UNTHjK9yuX3JgTAdxDl5kgAAAAAAAAAAAM+RoadjpXBloj2redVYsXE51SL0ldsWldZdRS06Q2CaDqU+zf9sHxFfNYXl1wr+C06lPs6ZWD4hzWF5OFbwm06lPs6ZWD4hzWF5OFbw1tJUbHlnpDmGWD3NR6JZNd6KqqV1tXCiltMSt4zq5tWa6sSo6ctrIxle2pV9JtxeVNxTiYyTD0oeOstSEF6XGrFa12DU3rYuT3V/kc4tYvhzDqk5WhbZ5DaAAAAAAAAAAAAAArnTGuz0u1b2ot/OK6v6Ho7H2SzY+sNJSbqof3lRO/uNFdVMtSWIAAAAAAAAAAD7gwnve1jGq971RrGtuq5y7iETMRGckdVlaG9B0CAjYky1saYv1OSuDCXAibq8q+6o83G2m1+lekNdMKI6zq6pDKtAAACt9Mj22H/at7R56Ox9k/LLj9zlDWpZMg6qIn/JFTv7iJTD2pG45jkvpX+SopFSVyIeK3gAAAAAAAAAAAAAK50w9sJfmWdq89HZPTn5ZsfuhoqW9RPvp9FNFVMtWWIAAAAAAAAAEgd7pcUQ2xdOPStyqsOXr3rUuOcnKq3PcuE8/a8TruR/604Nf+zuTEvAAAABW+mR7bD/tm9o89HY+yfllx+5yprUvaT2RuNfopFtEwyKT3nxdxFUyuNDxW6EgAAAAAAAAAAAAArnTD2wl+ZZ2rz0dk9Oflmx+6GipX1G/fT6KaKqZassQAAAAAAAVASBAF0UBLpCk5eGm9gQ6/vK1FVelVPFxZzvMt1IyrEM84dAADmqX0Zyku9YbGumIjVqfqdSQ2uTcVy31xVmnD2W94znoqtixDXfvBZ9kdlEzFnJT5c8ePDmtEtMJOx2xUhrCsYSQ7FXI6upzlrvf8jTg4XDrlmpvfenNqS9w9pPZG41+ikTomGRSW89/ccwmVxIeK3QkAAAAAAAAAAAAAFc6Ye2EvzLO1eejsnpz8s2P3Q0VK+o376fRTRVTLVliAAAAAAAEgADrwF3UfsELmmdVDxLd0t8aMg5SAarRTNvgyEeIxanoxGtVL7Ve5G1pypZFuBWLYkRLjEnKsyqFEPXYkgSSJA9pPZG41+ikW0Ie9I7z39xzCZXEh4rekAAAAAAAAAAAAAFV6aD3JSspU5UrgQq6luL/HeensXpz8sW0T/wA4aSm5pzITVqR38REu3N640UhXacmqZSLF9Zqt/NCzdc78PdkzDW89Pfc+pzlLreh6otd4JSAAASBlUbR8aZipBgtR0RUVyIqo1Kkv3VOL3ikZymtZtOUNxaXSfFMyrM5VzWH5WcGwuguk6tiZlWZxzWH5ODdZ0oxWwobXX2w2tXGjUQ8u05zm1Ro9iEgGq0TyUWYkosGEiOiPsLFFVGotURqrdXkRS3BtFbxMuLxM1yhwVplJ8UzKsN/NYXln4Nk2m0lxTMqwnmsLycGzVUtR8WUekOYsWPcxHolk1fRVVTcxKW4d4xIzqrtWa9Ja105DTdr+6hbFZcZw+pOdrisRG31W6q8ikWr0TFur0puK/wBCpyp6165gIw41LSvFLx4T0UgAAAAAAAAAAAAAqnTS21lOYhdu89PYvTn5Ytp74c/oi2FvOJ1XGnD1VX0c+XKgAly9cxED1bMREvPd71r+oyhO9L1Sdi4UXGidxG7Cd6X2lIRMDehc43U78vtKRXdYnuXyI3U77qdLics6TY2xqrhRVrrr3pm2uv8A8luBbO63TyW4AAAAAAAAqjTYT/74X9mztYh62w+nPz/hi2nucWbGdlUbszMa9VTm+jqurMpr+X8Xcc4fumy9EvHgvSSAAAAAAAAAAAAACqdNLbWU5iF27z09i9Ofli2nvhz+iLYW84nVcacPVVfRz5cqAJAkBUBIEgdXpYbaw+ZjdUy7Z6U/+NGz965zx28AAAAAAAAqnTX9vhf2jO1iHrbD6c/P+GLae5xZsZ2VR2zMxr1VOb6O66sumv5fxdxzh+5b2Xol48F6SQAAAAAAAAAAAAAVTppbaynMQu3eensXpz8sW098Of0RbCznE6rjTh6qr6OfLlSQJAIBIEgSQlttDFMaxm2zOpatYseywsrCuySquupSvGw+JTdzyWYd9y2btP3p/wBAv+R+mY/2f/N9f7X81/BC6adz2Bf8j9Mfs/8Am+v9nNfwWHLRbOGx9VVmxr6r9VaV1HnzGU5NUPUhIBrdENKazlIkzqeq6lYehZWFlZPa2/UtXrYCzCw+JeKuL23a5uM/ej/QL/kfpm39n/zfX+1HM/wP3oJ9g/8AR+mP2f8AzfX+zmf4OV0V09+0JhkbUtRsIKQrGz1SupznV11JwvyNeBg8Ku7nmoxL785tNUXOGTRyfxmY16qnN9E11ZdMfy/i7jnD902Xm28eC9JIAAAAAAAAAAAAAKp00ttZTmIXbvPT2L05+WLaO+Gg0Q7E3nE6rjTTVVfRz5cqSBIACaiEpJEgSBIEOS4uJSR+hqM9ng8zD6iHz1+6XqxoyTlIBzmmHtTM/g9uw0bJ60fnsqxuyVMHtPPSgSmoCUQDJo/ZmY16qnN9E11ZVL7z4u45w/d1PsvNt5MR4L0YSAAAAAAAAAAAAACqdNHbWU5iF27z09i9Ofli2jvhoNEGxN5xOq404eqq+jQFypIEgAlIE1ASBJIBI68uID9C0Z7PB5mH1EPnr90vUjRknKQDnNMLamZ/B7Zho2T1o/PZVjdkqZPaYEogH0BIGRIbKzGvVU5vo6jVlUvvPi7jnD90z7LybeTEeC9GEgAAAAAAAAAAAAAqrTR21lOYhdu89TYvTn5Yto74c/og2JvOJ1XGnD1VX0aEtVJCUgTUAAkCQJJSkgQ68uIkl+hKN9ng8zD6iHz1+6XqRoyTlIBzumFtVM/g9sw0bJ60fnsqxuyVNIh7TAkCQJqCWRIbKzGv0U5vomNWVS28+LuOcP3TPsvFt5MR4L0YSAAAAAAAAAAAAACqtNHbSV5iF27z09i9Ofn+zFtHfDQaINibzidVxpw9VV9GhQtVpJEgSAAklKQJqIAA5Li4gS/QdG+zweZh9RD5+/dL1I0ZJykA53TB2qmfwe2YaNk9aPz2VY3ZKmz2mBKASEpAyJHZW+/6Kc30TGrJpbefF3HOGm3svFt5MR4L0YSAAAAAAAAAAAAACq9NHbSU5iF2zz1Ni9Ofn+zFtHfDn6f2JvOJ1XGnD1VX0aItVpQCQJEASlIEkCQJAh15cQJ0foKjfZ4PMw+oh8/ful6kaMk5SAc7pgbVTP4XbMNOyetH57KsbslTh7LCkCQJA95HZW41+inN9ExqyaW3nxdxxhpt7LxbeTEeE9GEgAAAAAAAAAAAAAqvTQ20leYh9u89TYvTn5/sxbR3w5+ntibzidVxpw9VV9GkLVYBIEkpAJIEgSBISh15cQJfoGjfZ4PMw+qh8/ful6caMk5SAc9pgbVTP4XbMNGyetX89lWN2Sp09phAJAAe8jsrca/RTm+iY1ZNLbz4u45w/dNvZeLbyYjwXowkAAAAAAAAAAAAAFV6adykpV63tQZ+UZyr9UPU2L05+f7MW0d8NHTTK4KrwXI73Xu80U1V20aAuVJJEhKSAAkCQJCU1AHJcUkX/Rvs8HmYfVQ+et3S9ONGScpAOe0f7VTP4XbMNOyetH57KsbslTx7LCAAAGTRza4iLwUVe7vOb6Jrq96UuuhtS+tdXvVEQ4ppMpleKHhPRSAAAAAAAAAAAAACvtN2j1dBl5lErSE90GJVuNiVK1ellXxIb9gvlaa+WXaa9IlysnESLBSyu1pYPTlqqX/eU2TGUqYnOGimZdYb1avwrhbhLqznCuYyeR0hJAASBIE1BKUQD6QCH3lJF/Ub7PB5mH1UPnrd0vTjRknKQDntH+1Uz+F2zDTsnrR+eyrG7JU8e0whAAANtIQLBta+s66vIm4hTe2cu4h60HLLNUnAY261IrXuwJDhrZLXjq/NCMW3Dwpn86ppG9eIXOeI3gAAAAAAAAAAAAAMSlZCHMy8WXi+pGYrFVL7V3HJyotSpiOqXmlotHs5tWLRlKko8CPR81El46eqtTqvVezexG8i50voe3Foxab1Xn5TS2Us6PBhxmJdrS+xzb6YjmJmsusolp5ij4rN7Zt4TLvSl9C2LxLiazDGOnIBISlAPpAJAASEs9tNTyIiJOTKIiVIiR4qIiYL5xwsP92P0h1v28vr9tz/ANtmv8iLnI4OH+7H6Qb9vKf23P8A22Zy8XOTwsP92P0g37eXnHpWbiNVkSajxGOqsmRI0R7FqWtK0Var6Exh0ic4iP0hE3mdZYlZ0grA+4cJ7vVaq4r3SRMxGpk2MrIo30n3XJeTcQqtfPR3EZPmkJtERWNW7ecvBTBjJpT3RMu+0uqAdLwlmYzbGNMNRGNX1ocC+leBXLUtXInKedtmNF7btdI/q1YGHuxnLsjGvAAAAAAAAAAAAAAANJon0NS9IQrGJ6EZleoxmpW9i4F4TV3U+i3S7Bx7YU9NPCvEw4vCqqUoekKNeuqs/hKtyK2t8u/371eRalxnq0xcPFjpr9sVqWpq+YVLQ19ZFavJ6SZyZw5ItD217Lrfe1cbVzEbtk5wjXctwm/KuYZWM4TrqX4TflXMTu2M4NdS/Cb8q5iN2xnBrqX4TflXMN2xnCddS/Cb8q5hu2M4Ncy+FvQuYbtjODXMvhb8q5id2xnBrmBhb8q5hu2M4NcwMLfl8hu2M4NcwOE35fIbtjODXMDhN+XyG7Yzg1zA4Tfl8hu2M4NcwOE35VzDdsZwh0/CS8quxIveNyTOHgkxHjvSFAhuc915sNFdEXovIdbtaxnZGcz0h2+hPQNqbmzE8jXPSp0OXSpzGO4T1vOXkS5j3MG0bZvRu4enlpw8HLrZ3hgaAAAAAAAAAAAAAAAAAAhWoqVKlaLcVFvKgGkndCNFRlVXycNFW+sKygqq4fQVC+u04tdLK5wqT7MO0CiOIfl4/iO+cxvP1DngUTaDRHEPy8fxDnMbz9QcChaDRHEPy8fxDnMbz9QcChaFRHEPy8bxDnMbz9QcChaFRPEPy0bxDnMbz9QcCibQqJ4h+Xj+Ic5jefqDgULQ6J4h+XjeIc5jefqDgULQ6J4h+WjeIc5jefqDgULRKJ4h+WjeIc5jefqDgULRKJ4h+WjeIc5jefqDgULRKJ4h+WjeIc5jefqDgULRKJ4h+WjeIc5jefqDgULRKJ4h+WjeIc5jefqDgULRKJ4h+WjeIc5jefqDgUekHQRRLVr1srvvxYzk6FdURO140+/9ExgUj2bqTkoEFthAhQ4LeDCa1iLjqKLWm05zOayIiNGQcpAAAAAAAAAH/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wwPDQ8ODQ0PDQ0NDRANDA4MEA8ODA0NFBEWFxcRFBYYHTQgGBolGxQULTEhJSksLjowFx8/OzUsNygtLisBCgoKDg0OGxAQGzAkHCQvLCwsLCwyLCwsLCwsLCwsLCwsLCwsLCwsLCwsLCwsLCwsLCwsLCwsLCwsLCwsKywsLP/AABEIALcBEwMBEQACEQEDEQH/xAAcAAEAAgMBAQEAAAAAAAAAAAAAAQcEBQYDAgj/xABMEAABAgICCBIHBQgDAQAAAAAAAQIDBAUREhYhMVFxk9EGBxMUMzVBQlJTYXORsrPB0uEiMjSBgpKxVHKDoeMVFyNDZHSU8GKjpCT/xAAaAQEAAwEBAQAAAAAAAAAAAAAAAQMEAgUG/8QAMhEBAAIAAwcEAQEIAwEAAAAAAAECAxExBBITFCEyUTNBcaHwkRVSYWKxwdHhIkKBI//aAAwDAQACEQMRAD8AvEAAAAAAAABDnIiKqqiIl1VW4iIBp5rRVRkNanTTHKnFI6L1EUujAxJ9nE4lY92LbtRfHPyMXMdcri+HPGp5Ld6L45+Si5hyuL4ONTyW70Xxz8lFzDlcXwcankt3ovjn5KLmHK4vg41PJbvRfHPyUXMOVxfBxqeS3ei+OfkouYcri+DjU8lu9F8c/JRcw5XF8HGp5Ld6L45+Si5hyuL4ONTyW70Xxz8lFzDlcXwcankt3ovjn5KLmHK4vg41PJbvRfHPyUXMOVxfBxqeS3ei+OfkouYcri+DjU8lu1F8c/Ixcw5XF8HGp5TbtRfHPyMXMOVxfBxqeX1D0Z0W5atcK378KKidNiRy2L4TxaeW4k56BGbZQYrIrUvrDcjqsdV4qtW1e6MncTE6Mg5SAAAAAAAAAAAAAAAAAGo0RU/AkoaK/wBOK+vUoTVqc7lVdxvKW4WDOJPTRxe8VhWtIUpOz7l1V66nXWkNPRgM5Kt1cdanpUwqYemrLa021fMKjmJ6yq5flQ7m0ucnqsrAS+1qY1XORnKcjW8vgZ0+Y6hreXwM6fMdQ1vL4GdPmOoa3l8DOnzHUNby+BnT5jqGt5fAzp8x1DW8vgZ0+Y6hreXwM6fMdQ1vL4GdPmOoa3l8DOnzHURreXwM6fMZyGt5fA3p8xnInW8DA3p8xnIh8hCW8ipiVe8b0oyeCS8aC5IkF7kc285iq2InRfJnK3STrHWHYaGNGdm5sCdVEcq2LI9xrXLgel5F5UuYjFjbLl/yp+jRh4ufSztjEvAAAAAAAAAAAAAAAMakp1kvAiR4nqwmK5U3XLuNTlVak951Ss2tEQiZyjNUUaNFnJh8aMt1y1uqvNbuMbyJ/t09etYw65QxTM2nOWVGishNTc3GtTdGWY1ceciP3bFMDbnThOohy8DoAAAAAAAAAABUAAATUB9w4jm+q5UxXugjIbGVnUcti+47cXcXMczVMSielUVFe1Lu+ThJnESO20BU2seEstFdXFgNRYblvvg3ruFW3Er5UMG1YW7O9Gk/1acG+cZS60yLgAAAAAAAAAAAAAHEaZs6rYcCAi3IjnRX8qMqRE6Xfkht2OvWbKMeemTmZZiQ4aV3KksnY902T1UNTHjK9yuX3JgTAdxDl5kgAAAAAAAAAAAM+RoadjpXBloj2redVYsXE51SL0ldsWldZdRS06Q2CaDqU+zf9sHxFfNYXl1wr+C06lPs6ZWD4hzWF5OFbwm06lPs6ZWD4hzWF5OFbw1tJUbHlnpDmGWD3NR6JZNd6KqqV1tXCiltMSt4zq5tWa6sSo6ctrIxle2pV9JtxeVNxTiYyTD0oeOstSEF6XGrFa12DU3rYuT3V/kc4tYvhzDqk5WhbZ5DaAAAAAAAAAAAAAArnTGuz0u1b2ot/OK6v6Ho7H2SzY+sNJSbqof3lRO/uNFdVMtSWIAAAAAAAAAAD7gwnve1jGq971RrGtuq5y7iETMRGckdVlaG9B0CAjYky1saYv1OSuDCXAibq8q+6o83G2m1+lekNdMKI6zq6pDKtAAACt9Mj22H/at7R56Ox9k/LLj9zlDWpZMg6qIn/JFTv7iJTD2pG45jkvpX+SopFSVyIeK3gAAAAAAAAAAAAAK50w9sJfmWdq89HZPTn5ZsfuhoqW9RPvp9FNFVMtWWIAAAAAAAAAEgd7pcUQ2xdOPStyqsOXr3rUuOcnKq3PcuE8/a8TruR/604Nf+zuTEvAAAABW+mR7bD/tm9o89HY+yfllx+5yprUvaT2RuNfopFtEwyKT3nxdxFUyuNDxW6EgAAAAAAAAAAAAArnTD2wl+ZZ2rz0dk9Oflmx+6GipX1G/fT6KaKqZassQAAAAAAAVASBAF0UBLpCk5eGm9gQ6/vK1FVelVPFxZzvMt1IyrEM84dAADmqX0Zyku9YbGumIjVqfqdSQ2uTcVy31xVmnD2W94znoqtixDXfvBZ9kdlEzFnJT5c8ePDmtEtMJOx2xUhrCsYSQ7FXI6upzlrvf8jTg4XDrlmpvfenNqS9w9pPZG41+ikTomGRSW89/ccwmVxIeK3QkAAAAAAAAAAAAAFc6Ye2EvzLO1eejsnpz8s2P3Q0VK+o376fRTRVTLVliAAAAAAAEgADrwF3UfsELmmdVDxLd0t8aMg5SAarRTNvgyEeIxanoxGtVL7Ve5G1pypZFuBWLYkRLjEnKsyqFEPXYkgSSJA9pPZG41+ikW0Ie9I7z39xzCZXEh4rekAAAAAAAAAAAAAFV6aD3JSspU5UrgQq6luL/HeensXpz8sW0T/wA4aSm5pzITVqR38REu3N640UhXacmqZSLF9Zqt/NCzdc78PdkzDW89Pfc+pzlLreh6otd4JSAAASBlUbR8aZipBgtR0RUVyIqo1Kkv3VOL3ikZymtZtOUNxaXSfFMyrM5VzWH5WcGwuguk6tiZlWZxzWH5ODdZ0oxWwobXX2w2tXGjUQ8u05zm1Ro9iEgGq0TyUWYkosGEiOiPsLFFVGotURqrdXkRS3BtFbxMuLxM1yhwVplJ8UzKsN/NYXln4Nk2m0lxTMqwnmsLycGzVUtR8WUekOYsWPcxHolk1fRVVTcxKW4d4xIzqrtWa9Ja105DTdr+6hbFZcZw+pOdrisRG31W6q8ikWr0TFur0puK/wBCpyp6165gIw41LSvFLx4T0UgAAAAAAAAAAAAAqnTS21lOYhdu89PYvTn5Ytp74c/oi2FvOJ1XGnD1VX0c+XKgAly9cxED1bMREvPd71r+oyhO9L1Sdi4UXGidxG7Cd6X2lIRMDehc43U78vtKRXdYnuXyI3U77qdLics6TY2xqrhRVrrr3pm2uv8A8luBbO63TyW4AAAAAAAAqjTYT/74X9mztYh62w+nPz/hi2nucWbGdlUbszMa9VTm+jqurMpr+X8Xcc4fumy9EvHgvSSAAAAAAAAAAAAACqdNLbWU5iF27z09i9Ofli2nvhz+iLYW84nVcacPVVfRz5cqAJAkBUBIEgdXpYbaw+ZjdUy7Z6U/+NGz965zx28AAAAAAAAqnTX9vhf2jO1iHrbD6c/P+GLae5xZsZ2VR2zMxr1VOb6O66sumv5fxdxzh+5b2Xol48F6SQAAAAAAAAAAAAAVTppbaynMQu3eensXpz8sW098Of0RbCznE6rjTh6qr6OfLlSQJAIBIEgSQlttDFMaxm2zOpatYseywsrCuySquupSvGw+JTdzyWYd9y2btP3p/wBAv+R+mY/2f/N9f7X81/BC6adz2Bf8j9Mfs/8Am+v9nNfwWHLRbOGx9VVmxr6r9VaV1HnzGU5NUPUhIBrdENKazlIkzqeq6lYehZWFlZPa2/UtXrYCzCw+JeKuL23a5uM/ej/QL/kfpm39n/zfX+1HM/wP3oJ9g/8AR+mP2f8AzfX+zmf4OV0V09+0JhkbUtRsIKQrGz1SupznV11JwvyNeBg8Ku7nmoxL785tNUXOGTRyfxmY16qnN9E11ZdMfy/i7jnD902Xm28eC9JIAAAAAAAAAAAAAKp00ttZTmIXbvPT2L05+WLaO+Gg0Q7E3nE6rjTTVVfRz5cqSBIACaiEpJEgSBIEOS4uJSR+hqM9ng8zD6iHz1+6XqxoyTlIBzmmHtTM/g9uw0bJ60fnsqxuyVMHtPPSgSmoCUQDJo/ZmY16qnN9E11ZVL7z4u45w/d1PsvNt5MR4L0YSAAAAAAAAAAAAACqdNHbWU5iF27z09i9Ofli2jvhoNEGxN5xOq404eqq+jQFypIEgAlIE1ASBJIBI68uID9C0Z7PB5mH1EPnr90vUjRknKQDnNMLamZ/B7Zho2T1o/PZVjdkqZPaYEogH0BIGRIbKzGvVU5vo6jVlUvvPi7jnD90z7LybeTEeC9GEgAAAAAAAAAAAAAqrTR21lOYhdu89TYvTn5Yto74c/og2JvOJ1XGnD1VX0aEtVJCUgTUAAkCQJJSkgQ68uIkl+hKN9ng8zD6iHz1+6XqRoyTlIBzumFtVM/g9sw0bJ60fnsqxuyVNIh7TAkCQJqCWRIbKzGv0U5vomNWVS28+LuOcP3TPsvFt5MR4L0YSAAAAAAAAAAAAACqtNHbSV5iF27z09i9Ofn+zFtHfDQaINibzidVxpw9VV9GhQtVpJEgSAAklKQJqIAA5Li4gS/QdG+zweZh9RD5+/dL1I0ZJykA53TB2qmfwe2YaNk9aPz2VY3ZKmz2mBKASEpAyJHZW+/6Kc30TGrJpbefF3HOGm3svFt5MR4L0YSAAAAAAAAAAAAACq9NHbSU5iF2zz1Ni9Ofn+zFtHfDn6f2JvOJ1XGnD1VX0aItVpQCQJEASlIEkCQJAh15cQJ0foKjfZ4PMw+oh8/ful6kaMk5SAc7pgbVTP4XbMNOyetH57KsbslTh7LCkCQJA95HZW41+inN9ExqyaW3nxdxxhpt7LxbeTEeE9GEgAAAAAAAAAAAAAqvTQ20leYh9u89TYvTn5/sxbR3w5+ntibzidVxpw9VV9GkLVYBIEkpAJIEgSBISh15cQJfoGjfZ4PMw+qh8/ful6caMk5SAc9pgbVTP4XbMNGyetX89lWN2Sp09phAJAAe8jsrca/RTm+iY1ZNLbz4u45w/dNvZeLbyYjwXowkAAAAAAAAAAAAAFV6adykpV63tQZ+UZyr9UPU2L05+f7MW0d8NHTTK4KrwXI73Xu80U1V20aAuVJJEhKSAAkCQJCU1AHJcUkX/Rvs8HmYfVQ+et3S9ONGScpAOe0f7VTP4XbMNOyetH57KsbslTx7LCAAAGTRza4iLwUVe7vOb6Jrq96UuuhtS+tdXvVEQ4ppMpleKHhPRSAAAAAAAAAAAAACvtN2j1dBl5lErSE90GJVuNiVK1ellXxIb9gvlaa+WXaa9IlysnESLBSyu1pYPTlqqX/eU2TGUqYnOGimZdYb1avwrhbhLqznCuYyeR0hJAASBIE1BKUQD6QCH3lJF/Ub7PB5mH1UPnrd0vTjRknKQDntH+1Uz+F2zDTsnrR+eyrG7JU8e0whAAANtIQLBta+s66vIm4hTe2cu4h60HLLNUnAY261IrXuwJDhrZLXjq/NCMW3Dwpn86ppG9eIXOeI3gAAAAAAAAAAAAAMSlZCHMy8WXi+pGYrFVL7V3HJyotSpiOqXmlotHs5tWLRlKko8CPR81El46eqtTqvVezexG8i50voe3Foxab1Xn5TS2Us6PBhxmJdrS+xzb6YjmJmsusolp5ij4rN7Zt4TLvSl9C2LxLiazDGOnIBISlAPpAJAASEs9tNTyIiJOTKIiVIiR4qIiYL5xwsP92P0h1v28vr9tz/ANtmv8iLnI4OH+7H6Qb9vKf23P8A22Zy8XOTwsP92P0g37eXnHpWbiNVkSajxGOqsmRI0R7FqWtK0Var6Exh0ic4iP0hE3mdZYlZ0grA+4cJ7vVaq4r3SRMxGpk2MrIo30n3XJeTcQqtfPR3EZPmkJtERWNW7ecvBTBjJpT3RMu+0uqAdLwlmYzbGNMNRGNX1ocC+leBXLUtXInKedtmNF7btdI/q1YGHuxnLsjGvAAAAAAAAAAAAAAANJon0NS9IQrGJ6EZleoxmpW9i4F4TV3U+i3S7Bx7YU9NPCvEw4vCqqUoekKNeuqs/hKtyK2t8u/371eRalxnq0xcPFjpr9sVqWpq+YVLQ19ZFavJ6SZyZw5ItD217Lrfe1cbVzEbtk5wjXctwm/KuYZWM4TrqX4TflXMTu2M4NdS/Cb8q5iN2xnBrqX4TflXMN2xnCddS/Cb8q5hu2M4Ncy+FvQuYbtjODXMvhb8q5id2xnBrmBhb8q5hu2M4NcwMLfl8hu2M4NcwOE35fIbtjODXMDhN+XyG7Yzg1zA4Tfl8hu2M4NcwOE35VzDdsZwh0/CS8quxIveNyTOHgkxHjvSFAhuc915sNFdEXovIdbtaxnZGcz0h2+hPQNqbmzE8jXPSp0OXSpzGO4T1vOXkS5j3MG0bZvRu4enlpw8HLrZ3hgaAAAAAAAAAAAAAAAAAAhWoqVKlaLcVFvKgGkndCNFRlVXycNFW+sKygqq4fQVC+u04tdLK5wqT7MO0CiOIfl4/iO+cxvP1DngUTaDRHEPy8fxDnMbz9QcChaDRHEPy8fxDnMbz9QcChaFRHEPy8bxDnMbz9QcChaFRPEPy0bxDnMbz9QcCibQqJ4h+Xj+Ic5jefqDgULQ6J4h+XjeIc5jefqDgULQ6J4h+WjeIc5jefqDgULRKJ4h+WjeIc5jefqDgULRKJ4h+WjeIc5jefqDgULRKJ4h+WjeIc5jefqDgULRKJ4h+WjeIc5jefqDgULRKJ4h+WjeIc5jefqDgULRKJ4h+WjeIc5jefqDgUekHQRRLVr1srvvxYzk6FdURO140+/9ExgUj2bqTkoEFthAhQ4LeDCa1iLjqKLWm05zOayIiNGQcpAAAAAAAAAH/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wwPDQ8ODQ0PDQ0NDRANDA4MEA8ODA0NFBEWFxcRFBYYHTQgGBolGxQULTEhJSksLjowFx8/OzUsNygtLisBCgoKDg0OGxAQGzAkHCQvLCwsLCwyLCwsLCwsLCwsLCwsLCwsLCwsLCwsLCwsLCwsLCwsLCwsLCwsLCwsKywsLP/AABEIALcBEwMBEQACEQEDEQH/xAAcAAEAAgMBAQEAAAAAAAAAAAAAAQcEBQYDAgj/xABMEAABAgICCBIHBQgDAQAAAAAAAQIDBAUREhYhMVFxk9EGBxMUMzVBQlJTYXORsrPB0uEiMjSBgpKxVHKDoeMVFyNDZHSU8GKjpCT/xAAaAQEAAwEBAQAAAAAAAAAAAAAAAQMEAgUG/8QAMhEBAAIAAwcEAQEIAwEAAAAAAAECAxExBBITFCEyUTNBcaHwkRVSYWKxwdHhIkKBI//aAAwDAQACEQMRAD8AvEAAAAAAAABDnIiKqqiIl1VW4iIBp5rRVRkNanTTHKnFI6L1EUujAxJ9nE4lY92LbtRfHPyMXMdcri+HPGp5Ld6L45+Si5hyuL4ONTyW70Xxz8lFzDlcXwcankt3ovjn5KLmHK4vg41PJbvRfHPyUXMOVxfBxqeS3ei+OfkouYcri+DjU8lu9F8c/JRcw5XF8HGp5Ld6L45+Si5hyuL4ONTyW70Xxz8lFzDlcXwcankt3ovjn5KLmHK4vg41PJbvRfHPyUXMOVxfBxqeS3ei+OfkouYcri+DjU8lu1F8c/Ixcw5XF8HGp5TbtRfHPyMXMOVxfBxqeX1D0Z0W5atcK378KKidNiRy2L4TxaeW4k56BGbZQYrIrUvrDcjqsdV4qtW1e6MncTE6Mg5SAAAAAAAAAAAAAAAAAGo0RU/AkoaK/wBOK+vUoTVqc7lVdxvKW4WDOJPTRxe8VhWtIUpOz7l1V66nXWkNPRgM5Kt1cdanpUwqYemrLa021fMKjmJ6yq5flQ7m0ucnqsrAS+1qY1XORnKcjW8vgZ0+Y6hreXwM6fMdQ1vL4GdPmOoa3l8DOnzHUNby+BnT5jqGt5fAzp8x1DW8vgZ0+Y6hreXwM6fMdQ1vL4GdPmOoa3l8DOnzHURreXwM6fMZyGt5fA3p8xnInW8DA3p8xnIh8hCW8ipiVe8b0oyeCS8aC5IkF7kc285iq2InRfJnK3STrHWHYaGNGdm5sCdVEcq2LI9xrXLgel5F5UuYjFjbLl/yp+jRh4ufSztjEvAAAAAAAAAAAAAAAMakp1kvAiR4nqwmK5U3XLuNTlVak951Ss2tEQiZyjNUUaNFnJh8aMt1y1uqvNbuMbyJ/t09etYw65QxTM2nOWVGishNTc3GtTdGWY1ceciP3bFMDbnThOohy8DoAAAAAAAAAABUAAATUB9w4jm+q5UxXugjIbGVnUcti+47cXcXMczVMSielUVFe1Lu+ThJnESO20BU2seEstFdXFgNRYblvvg3ruFW3Er5UMG1YW7O9Gk/1acG+cZS60yLgAAAAAAAAAAAAAHEaZs6rYcCAi3IjnRX8qMqRE6Xfkht2OvWbKMeemTmZZiQ4aV3KksnY902T1UNTHjK9yuX3JgTAdxDl5kgAAAAAAAAAAAM+RoadjpXBloj2redVYsXE51SL0ldsWldZdRS06Q2CaDqU+zf9sHxFfNYXl1wr+C06lPs6ZWD4hzWF5OFbwm06lPs6ZWD4hzWF5OFbw1tJUbHlnpDmGWD3NR6JZNd6KqqV1tXCiltMSt4zq5tWa6sSo6ctrIxle2pV9JtxeVNxTiYyTD0oeOstSEF6XGrFa12DU3rYuT3V/kc4tYvhzDqk5WhbZ5DaAAAAAAAAAAAAAArnTGuz0u1b2ot/OK6v6Ho7H2SzY+sNJSbqof3lRO/uNFdVMtSWIAAAAAAAAAAD7gwnve1jGq971RrGtuq5y7iETMRGckdVlaG9B0CAjYky1saYv1OSuDCXAibq8q+6o83G2m1+lekNdMKI6zq6pDKtAAACt9Mj22H/at7R56Ox9k/LLj9zlDWpZMg6qIn/JFTv7iJTD2pG45jkvpX+SopFSVyIeK3gAAAAAAAAAAAAAK50w9sJfmWdq89HZPTn5ZsfuhoqW9RPvp9FNFVMtWWIAAAAAAAAAEgd7pcUQ2xdOPStyqsOXr3rUuOcnKq3PcuE8/a8TruR/604Nf+zuTEvAAAABW+mR7bD/tm9o89HY+yfllx+5yprUvaT2RuNfopFtEwyKT3nxdxFUyuNDxW6EgAAAAAAAAAAAAArnTD2wl+ZZ2rz0dk9Oflmx+6GipX1G/fT6KaKqZassQAAAAAAAVASBAF0UBLpCk5eGm9gQ6/vK1FVelVPFxZzvMt1IyrEM84dAADmqX0Zyku9YbGumIjVqfqdSQ2uTcVy31xVmnD2W94znoqtixDXfvBZ9kdlEzFnJT5c8ePDmtEtMJOx2xUhrCsYSQ7FXI6upzlrvf8jTg4XDrlmpvfenNqS9w9pPZG41+ikTomGRSW89/ccwmVxIeK3QkAAAAAAAAAAAAAFc6Ye2EvzLO1eejsnpz8s2P3Q0VK+o376fRTRVTLVliAAAAAAAEgADrwF3UfsELmmdVDxLd0t8aMg5SAarRTNvgyEeIxanoxGtVL7Ve5G1pypZFuBWLYkRLjEnKsyqFEPXYkgSSJA9pPZG41+ikW0Ie9I7z39xzCZXEh4rekAAAAAAAAAAAAAFV6aD3JSspU5UrgQq6luL/HeensXpz8sW0T/wA4aSm5pzITVqR38REu3N640UhXacmqZSLF9Zqt/NCzdc78PdkzDW89Pfc+pzlLreh6otd4JSAAASBlUbR8aZipBgtR0RUVyIqo1Kkv3VOL3ikZymtZtOUNxaXSfFMyrM5VzWH5WcGwuguk6tiZlWZxzWH5ODdZ0oxWwobXX2w2tXGjUQ8u05zm1Ro9iEgGq0TyUWYkosGEiOiPsLFFVGotURqrdXkRS3BtFbxMuLxM1yhwVplJ8UzKsN/NYXln4Nk2m0lxTMqwnmsLycGzVUtR8WUekOYsWPcxHolk1fRVVTcxKW4d4xIzqrtWa9Ja105DTdr+6hbFZcZw+pOdrisRG31W6q8ikWr0TFur0puK/wBCpyp6165gIw41LSvFLx4T0UgAAAAAAAAAAAAAqnTS21lOYhdu89PYvTn5Ytp74c/oi2FvOJ1XGnD1VX0c+XKgAly9cxED1bMREvPd71r+oyhO9L1Sdi4UXGidxG7Cd6X2lIRMDehc43U78vtKRXdYnuXyI3U77qdLics6TY2xqrhRVrrr3pm2uv8A8luBbO63TyW4AAAAAAAAqjTYT/74X9mztYh62w+nPz/hi2nucWbGdlUbszMa9VTm+jqurMpr+X8Xcc4fumy9EvHgvSSAAAAAAAAAAAAACqdNLbWU5iF27z09i9Ofli2nvhz+iLYW84nVcacPVVfRz5cqAJAkBUBIEgdXpYbaw+ZjdUy7Z6U/+NGz965zx28AAAAAAAAqnTX9vhf2jO1iHrbD6c/P+GLae5xZsZ2VR2zMxr1VOb6O66sumv5fxdxzh+5b2Xol48F6SQAAAAAAAAAAAAAVTppbaynMQu3eensXpz8sW098Of0RbCznE6rjTh6qr6OfLlSQJAIBIEgSQlttDFMaxm2zOpatYseywsrCuySquupSvGw+JTdzyWYd9y2btP3p/wBAv+R+mY/2f/N9f7X81/BC6adz2Bf8j9Mfs/8Am+v9nNfwWHLRbOGx9VVmxr6r9VaV1HnzGU5NUPUhIBrdENKazlIkzqeq6lYehZWFlZPa2/UtXrYCzCw+JeKuL23a5uM/ej/QL/kfpm39n/zfX+1HM/wP3oJ9g/8AR+mP2f8AzfX+zmf4OV0V09+0JhkbUtRsIKQrGz1SupznV11JwvyNeBg8Ku7nmoxL785tNUXOGTRyfxmY16qnN9E11ZdMfy/i7jnD902Xm28eC9JIAAAAAAAAAAAAAKp00ttZTmIXbvPT2L05+WLaO+Gg0Q7E3nE6rjTTVVfRz5cqSBIACaiEpJEgSBIEOS4uJSR+hqM9ng8zD6iHz1+6XqxoyTlIBzmmHtTM/g9uw0bJ60fnsqxuyVMHtPPSgSmoCUQDJo/ZmY16qnN9E11ZVL7z4u45w/d1PsvNt5MR4L0YSAAAAAAAAAAAAACqdNHbWU5iF27z09i9Ofli2jvhoNEGxN5xOq404eqq+jQFypIEgAlIE1ASBJIBI68uID9C0Z7PB5mH1EPnr90vUjRknKQDnNMLamZ/B7Zho2T1o/PZVjdkqZPaYEogH0BIGRIbKzGvVU5vo6jVlUvvPi7jnD90z7LybeTEeC9GEgAAAAAAAAAAAAAqrTR21lOYhdu89TYvTn5Yto74c/og2JvOJ1XGnD1VX0aEtVJCUgTUAAkCQJJSkgQ68uIkl+hKN9ng8zD6iHz1+6XqRoyTlIBzumFtVM/g9sw0bJ60fnsqxuyVNIh7TAkCQJqCWRIbKzGv0U5vomNWVS28+LuOcP3TPsvFt5MR4L0YSAAAAAAAAAAAAACqtNHbSV5iF27z09i9Ofn+zFtHfDQaINibzidVxpw9VV9GhQtVpJEgSAAklKQJqIAA5Li4gS/QdG+zweZh9RD5+/dL1I0ZJykA53TB2qmfwe2YaNk9aPz2VY3ZKmz2mBKASEpAyJHZW+/6Kc30TGrJpbefF3HOGm3svFt5MR4L0YSAAAAAAAAAAAAACq9NHbSU5iF2zz1Ni9Ofn+zFtHfDn6f2JvOJ1XGnD1VX0aItVpQCQJEASlIEkCQJAh15cQJ0foKjfZ4PMw+oh8/ful6kaMk5SAc7pgbVTP4XbMNOyetH57KsbslTh7LCkCQJA95HZW41+inN9ExqyaW3nxdxxhpt7LxbeTEeE9GEgAAAAAAAAAAAAAqvTQ20leYh9u89TYvTn5/sxbR3w5+ntibzidVxpw9VV9GkLVYBIEkpAJIEgSBISh15cQJfoGjfZ4PMw+qh8/ful6caMk5SAc9pgbVTP4XbMNGyetX89lWN2Sp09phAJAAe8jsrca/RTm+iY1ZNLbz4u45w/dNvZeLbyYjwXowkAAAAAAAAAAAAAFV6adykpV63tQZ+UZyr9UPU2L05+f7MW0d8NHTTK4KrwXI73Xu80U1V20aAuVJJEhKSAAkCQJCU1AHJcUkX/Rvs8HmYfVQ+et3S9ONGScpAOe0f7VTP4XbMNOyetH57KsbslTx7LCAAAGTRza4iLwUVe7vOb6Jrq96UuuhtS+tdXvVEQ4ppMpleKHhPRSAAAAAAAAAAAAACvtN2j1dBl5lErSE90GJVuNiVK1ellXxIb9gvlaa+WXaa9IlysnESLBSyu1pYPTlqqX/eU2TGUqYnOGimZdYb1avwrhbhLqznCuYyeR0hJAASBIE1BKUQD6QCH3lJF/Ub7PB5mH1UPnrd0vTjRknKQDntH+1Uz+F2zDTsnrR+eyrG7JU8e0whAAANtIQLBta+s66vIm4hTe2cu4h60HLLNUnAY261IrXuwJDhrZLXjq/NCMW3Dwpn86ppG9eIXOeI3gAAAAAAAAAAAAAMSlZCHMy8WXi+pGYrFVL7V3HJyotSpiOqXmlotHs5tWLRlKko8CPR81El46eqtTqvVezexG8i50voe3Foxab1Xn5TS2Us6PBhxmJdrS+xzb6YjmJmsusolp5ij4rN7Zt4TLvSl9C2LxLiazDGOnIBISlAPpAJAASEs9tNTyIiJOTKIiVIiR4qIiYL5xwsP92P0h1v28vr9tz/ANtmv8iLnI4OH+7H6Qb9vKf23P8A22Zy8XOTwsP92P0g37eXnHpWbiNVkSajxGOqsmRI0R7FqWtK0Var6Exh0ic4iP0hE3mdZYlZ0grA+4cJ7vVaq4r3SRMxGpk2MrIo30n3XJeTcQqtfPR3EZPmkJtERWNW7ecvBTBjJpT3RMu+0uqAdLwlmYzbGNMNRGNX1ocC+leBXLUtXInKedtmNF7btdI/q1YGHuxnLsjGvAAAAAAAAAAAAAAANJon0NS9IQrGJ6EZleoxmpW9i4F4TV3U+i3S7Bx7YU9NPCvEw4vCqqUoekKNeuqs/hKtyK2t8u/371eRalxnq0xcPFjpr9sVqWpq+YVLQ19ZFavJ6SZyZw5ItD217Lrfe1cbVzEbtk5wjXctwm/KuYZWM4TrqX4TflXMTu2M4NdS/Cb8q5iN2xnBrqX4TflXMN2xnCddS/Cb8q5hu2M4Ncy+FvQuYbtjODXMvhb8q5id2xnBrmBhb8q5hu2M4NcwMLfl8hu2M4NcwOE35fIbtjODXMDhN+XyG7Yzg1zA4Tfl8hu2M4NcwOE35VzDdsZwh0/CS8quxIveNyTOHgkxHjvSFAhuc915sNFdEXovIdbtaxnZGcz0h2+hPQNqbmzE8jXPSp0OXSpzGO4T1vOXkS5j3MG0bZvRu4enlpw8HLrZ3hgaAAAAAAAAAAAAAAAAAAhWoqVKlaLcVFvKgGkndCNFRlVXycNFW+sKygqq4fQVC+u04tdLK5wqT7MO0CiOIfl4/iO+cxvP1DngUTaDRHEPy8fxDnMbz9QcChaDRHEPy8fxDnMbz9QcChaFRHEPy8bxDnMbz9QcChaFRPEPy0bxDnMbz9QcCibQqJ4h+Xj+Ic5jefqDgULQ6J4h+XjeIc5jefqDgULQ6J4h+WjeIc5jefqDgULRKJ4h+WjeIc5jefqDgULRKJ4h+WjeIc5jefqDgULRKJ4h+WjeIc5jefqDgULRKJ4h+WjeIc5jefqDgULRKJ4h+WjeIc5jefqDgULRKJ4h+WjeIc5jefqDgUekHQRRLVr1srvvxYzk6FdURO140+/9ExgUj2bqTkoEFthAhQ4LeDCa1iLjqKLWm05zOayIiNGQcpAAAAAAAAAH/9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wwPDQ8ODQ0PDQ0NDRANDA4MEA8ODA0NFBEWFxcRFBYYHTQgGBolGxQULTEhJSksLjowFx8/OzUsNygtLisBCgoKDg0OGxAQGzAkHCQvLCwsLCwyLCwsLCwsLCwsLCwsLCwsLCwsLCwsLCwsLCwsLCwsLCwsLCwsLCwsKywsLP/AABEIALcBEwMBEQACEQEDEQH/xAAcAAEAAgMBAQEAAAAAAAAAAAAAAQcEBQYDAgj/xABMEAABAgICCBIHBQgDAQAAAAAAAQIDBAUREhYhMVFxk9EGBxMUMzVBQlJTYXORsrPB0uEiMjSBgpKxVHKDoeMVFyNDZHSU8GKjpCT/xAAaAQEAAwEBAQAAAAAAAAAAAAAAAQMEAgUG/8QAMhEBAAIAAwcEAQEIAwEAAAAAAAECAxExBBITFCEyUTNBcaHwkRVSYWKxwdHhIkKBI//aAAwDAQACEQMRAD8AvEAAAAAAAABDnIiKqqiIl1VW4iIBp5rRVRkNanTTHKnFI6L1EUujAxJ9nE4lY92LbtRfHPyMXMdcri+HPGp5Ld6L45+Si5hyuL4ONTyW70Xxz8lFzDlcXwcankt3ovjn5KLmHK4vg41PJbvRfHPyUXMOVxfBxqeS3ei+OfkouYcri+DjU8lu9F8c/JRcw5XF8HGp5Ld6L45+Si5hyuL4ONTyW70Xxz8lFzDlcXwcankt3ovjn5KLmHK4vg41PJbvRfHPyUXMOVxfBxqeS3ei+OfkouYcri+DjU8lu1F8c/Ixcw5XF8HGp5TbtRfHPyMXMOVxfBxqeX1D0Z0W5atcK378KKidNiRy2L4TxaeW4k56BGbZQYrIrUvrDcjqsdV4qtW1e6MncTE6Mg5SAAAAAAAAAAAAAAAAAGo0RU/AkoaK/wBOK+vUoTVqc7lVdxvKW4WDOJPTRxe8VhWtIUpOz7l1V66nXWkNPRgM5Kt1cdanpUwqYemrLa021fMKjmJ6yq5flQ7m0ucnqsrAS+1qY1XORnKcjW8vgZ0+Y6hreXwM6fMdQ1vL4GdPmOoa3l8DOnzHUNby+BnT5jqGt5fAzp8x1DW8vgZ0+Y6hreXwM6fMdQ1vL4GdPmOoa3l8DOnzHURreXwM6fMZyGt5fA3p8xnInW8DA3p8xnIh8hCW8ipiVe8b0oyeCS8aC5IkF7kc285iq2InRfJnK3STrHWHYaGNGdm5sCdVEcq2LI9xrXLgel5F5UuYjFjbLl/yp+jRh4ufSztjEvAAAAAAAAAAAAAAAMakp1kvAiR4nqwmK5U3XLuNTlVak951Ss2tEQiZyjNUUaNFnJh8aMt1y1uqvNbuMbyJ/t09etYw65QxTM2nOWVGishNTc3GtTdGWY1ceciP3bFMDbnThOohy8DoAAAAAAAAAABUAAATUB9w4jm+q5UxXugjIbGVnUcti+47cXcXMczVMSielUVFe1Lu+ThJnESO20BU2seEstFdXFgNRYblvvg3ruFW3Er5UMG1YW7O9Gk/1acG+cZS60yLgAAAAAAAAAAAAAHEaZs6rYcCAi3IjnRX8qMqRE6Xfkht2OvWbKMeemTmZZiQ4aV3KksnY902T1UNTHjK9yuX3JgTAdxDl5kgAAAAAAAAAAAM+RoadjpXBloj2redVYsXE51SL0ldsWldZdRS06Q2CaDqU+zf9sHxFfNYXl1wr+C06lPs6ZWD4hzWF5OFbwm06lPs6ZWD4hzWF5OFbw1tJUbHlnpDmGWD3NR6JZNd6KqqV1tXCiltMSt4zq5tWa6sSo6ctrIxle2pV9JtxeVNxTiYyTD0oeOstSEF6XGrFa12DU3rYuT3V/kc4tYvhzDqk5WhbZ5DaAAAAAAAAAAAAAArnTGuz0u1b2ot/OK6v6Ho7H2SzY+sNJSbqof3lRO/uNFdVMtSWIAAAAAAAAAAD7gwnve1jGq971RrGtuq5y7iETMRGckdVlaG9B0CAjYky1saYv1OSuDCXAibq8q+6o83G2m1+lekNdMKI6zq6pDKtAAACt9Mj22H/at7R56Ox9k/LLj9zlDWpZMg6qIn/JFTv7iJTD2pG45jkvpX+SopFSVyIeK3gAAAAAAAAAAAAAK50w9sJfmWdq89HZPTn5ZsfuhoqW9RPvp9FNFVMtWWIAAAAAAAAAEgd7pcUQ2xdOPStyqsOXr3rUuOcnKq3PcuE8/a8TruR/604Nf+zuTEvAAAABW+mR7bD/tm9o89HY+yfllx+5yprUvaT2RuNfopFtEwyKT3nxdxFUyuNDxW6EgAAAAAAAAAAAAArnTD2wl+ZZ2rz0dk9Oflmx+6GipX1G/fT6KaKqZassQAAAAAAAVASBAF0UBLpCk5eGm9gQ6/vK1FVelVPFxZzvMt1IyrEM84dAADmqX0Zyku9YbGumIjVqfqdSQ2uTcVy31xVmnD2W94znoqtixDXfvBZ9kdlEzFnJT5c8ePDmtEtMJOx2xUhrCsYSQ7FXI6upzlrvf8jTg4XDrlmpvfenNqS9w9pPZG41+ikTomGRSW89/ccwmVxIeK3QkAAAAAAAAAAAAAFc6Ye2EvzLO1eejsnpz8s2P3Q0VK+o376fRTRVTLVliAAAAAAAEgADrwF3UfsELmmdVDxLd0t8aMg5SAarRTNvgyEeIxanoxGtVL7Ve5G1pypZFuBWLYkRLjEnKsyqFEPXYkgSSJA9pPZG41+ikW0Ie9I7z39xzCZXEh4rekAAAAAAAAAAAAAFV6aD3JSspU5UrgQq6luL/HeensXpz8sW0T/wA4aSm5pzITVqR38REu3N640UhXacmqZSLF9Zqt/NCzdc78PdkzDW89Pfc+pzlLreh6otd4JSAAASBlUbR8aZipBgtR0RUVyIqo1Kkv3VOL3ikZymtZtOUNxaXSfFMyrM5VzWH5WcGwuguk6tiZlWZxzWH5ODdZ0oxWwobXX2w2tXGjUQ8u05zm1Ro9iEgGq0TyUWYkosGEiOiPsLFFVGotURqrdXkRS3BtFbxMuLxM1yhwVplJ8UzKsN/NYXln4Nk2m0lxTMqwnmsLycGzVUtR8WUekOYsWPcxHolk1fRVVTcxKW4d4xIzqrtWa9Ja105DTdr+6hbFZcZw+pOdrisRG31W6q8ikWr0TFur0puK/wBCpyp6165gIw41LSvFLx4T0UgAAAAAAAAAAAAAqnTS21lOYhdu89PYvTn5Ytp74c/oi2FvOJ1XGnD1VX0c+XKgAly9cxED1bMREvPd71r+oyhO9L1Sdi4UXGidxG7Cd6X2lIRMDehc43U78vtKRXdYnuXyI3U77qdLics6TY2xqrhRVrrr3pm2uv8A8luBbO63TyW4AAAAAAAAqjTYT/74X9mztYh62w+nPz/hi2nucWbGdlUbszMa9VTm+jqurMpr+X8Xcc4fumy9EvHgvSSAAAAAAAAAAAAACqdNLbWU5iF27z09i9Ofli2nvhz+iLYW84nVcacPVVfRz5cqAJAkBUBIEgdXpYbaw+ZjdUy7Z6U/+NGz965zx28AAAAAAAAqnTX9vhf2jO1iHrbD6c/P+GLae5xZsZ2VR2zMxr1VOb6O66sumv5fxdxzh+5b2Xol48F6SQAAAAAAAAAAAAAVTppbaynMQu3eensXpz8sW098Of0RbCznE6rjTh6qr6OfLlSQJAIBIEgSQlttDFMaxm2zOpatYseywsrCuySquupSvGw+JTdzyWYd9y2btP3p/wBAv+R+mY/2f/N9f7X81/BC6adz2Bf8j9Mfs/8Am+v9nNfwWHLRbOGx9VVmxr6r9VaV1HnzGU5NUPUhIBrdENKazlIkzqeq6lYehZWFlZPa2/UtXrYCzCw+JeKuL23a5uM/ej/QL/kfpm39n/zfX+1HM/wP3oJ9g/8AR+mP2f8AzfX+zmf4OV0V09+0JhkbUtRsIKQrGz1SupznV11JwvyNeBg8Ku7nmoxL785tNUXOGTRyfxmY16qnN9E11ZdMfy/i7jnD902Xm28eC9JIAAAAAAAAAAAAAKp00ttZTmIXbvPT2L05+WLaO+Gg0Q7E3nE6rjTTVVfRz5cqSBIACaiEpJEgSBIEOS4uJSR+hqM9ng8zD6iHz1+6XqxoyTlIBzmmHtTM/g9uw0bJ60fnsqxuyVMHtPPSgSmoCUQDJo/ZmY16qnN9E11ZVL7z4u45w/d1PsvNt5MR4L0YSAAAAAAAAAAAAACqdNHbWU5iF27z09i9Ofli2jvhoNEGxN5xOq404eqq+jQFypIEgAlIE1ASBJIBI68uID9C0Z7PB5mH1EPnr90vUjRknKQDnNMLamZ/B7Zho2T1o/PZVjdkqZPaYEogH0BIGRIbKzGvVU5vo6jVlUvvPi7jnD90z7LybeTEeC9GEgAAAAAAAAAAAAAqrTR21lOYhdu89TYvTn5Yto74c/og2JvOJ1XGnD1VX0aEtVJCUgTUAAkCQJJSkgQ68uIkl+hKN9ng8zD6iHz1+6XqRoyTlIBzumFtVM/g9sw0bJ60fnsqxuyVNIh7TAkCQJqCWRIbKzGv0U5vomNWVS28+LuOcP3TPsvFt5MR4L0YSAAAAAAAAAAAAACqtNHbSV5iF27z09i9Ofn+zFtHfDQaINibzidVxpw9VV9GhQtVpJEgSAAklKQJqIAA5Li4gS/QdG+zweZh9RD5+/dL1I0ZJykA53TB2qmfwe2YaNk9aPz2VY3ZKmz2mBKASEpAyJHZW+/6Kc30TGrJpbefF3HOGm3svFt5MR4L0YSAAAAAAAAAAAAACq9NHbSU5iF2zz1Ni9Ofn+zFtHfDn6f2JvOJ1XGnD1VX0aItVpQCQJEASlIEkCQJAh15cQJ0foKjfZ4PMw+oh8/ful6kaMk5SAc7pgbVTP4XbMNOyetH57KsbslTh7LCkCQJA95HZW41+inN9ExqyaW3nxdxxhpt7LxbeTEeE9GEgAAAAAAAAAAAAAqvTQ20leYh9u89TYvTn5/sxbR3w5+ntibzidVxpw9VV9GkLVYBIEkpAJIEgSBISh15cQJfoGjfZ4PMw+qh8/ful6caMk5SAc9pgbVTP4XbMNGyetX89lWN2Sp09phAJAAe8jsrca/RTm+iY1ZNLbz4u45w/dNvZeLbyYjwXowkAAAAAAAAAAAAAFV6adykpV63tQZ+UZyr9UPU2L05+f7MW0d8NHTTK4KrwXI73Xu80U1V20aAuVJJEhKSAAkCQJCU1AHJcUkX/Rvs8HmYfVQ+et3S9ONGScpAOe0f7VTP4XbMNOyetH57KsbslTx7LCAAAGTRza4iLwUVe7vOb6Jrq96UuuhtS+tdXvVEQ4ppMpleKHhPRSAAAAAAAAAAAAACvtN2j1dBl5lErSE90GJVuNiVK1ellXxIb9gvlaa+WXaa9IlysnESLBSyu1pYPTlqqX/eU2TGUqYnOGimZdYb1avwrhbhLqznCuYyeR0hJAASBIE1BKUQD6QCH3lJF/Ub7PB5mH1UPnrd0vTjRknKQDntH+1Uz+F2zDTsnrR+eyrG7JU8e0whAAANtIQLBta+s66vIm4hTe2cu4h60HLLNUnAY261IrXuwJDhrZLXjq/NCMW3Dwpn86ppG9eIXOeI3gAAAAAAAAAAAAAMSlZCHMy8WXi+pGYrFVL7V3HJyotSpiOqXmlotHs5tWLRlKko8CPR81El46eqtTqvVezexG8i50voe3Foxab1Xn5TS2Us6PBhxmJdrS+xzb6YjmJmsusolp5ij4rN7Zt4TLvSl9C2LxLiazDGOnIBISlAPpAJAASEs9tNTyIiJOTKIiVIiR4qIiYL5xwsP92P0h1v28vr9tz/ANtmv8iLnI4OH+7H6Qb9vKf23P8A22Zy8XOTwsP92P0g37eXnHpWbiNVkSajxGOqsmRI0R7FqWtK0Var6Exh0ic4iP0hE3mdZYlZ0grA+4cJ7vVaq4r3SRMxGpk2MrIo30n3XJeTcQqtfPR3EZPmkJtERWNW7ecvBTBjJpT3RMu+0uqAdLwlmYzbGNMNRGNX1ocC+leBXLUtXInKedtmNF7btdI/q1YGHuxnLsjGvAAAAAAAAAAAAAAANJon0NS9IQrGJ6EZleoxmpW9i4F4TV3U+i3S7Bx7YU9NPCvEw4vCqqUoekKNeuqs/hKtyK2t8u/371eRalxnq0xcPFjpr9sVqWpq+YVLQ19ZFavJ6SZyZw5ItD217Lrfe1cbVzEbtk5wjXctwm/KuYZWM4TrqX4TflXMTu2M4NdS/Cb8q5iN2xnBrqX4TflXMN2xnCddS/Cb8q5hu2M4Ncy+FvQuYbtjODXMvhb8q5id2xnBrmBhb8q5hu2M4NcwMLfl8hu2M4NcwOE35fIbtjODXMDhN+XyG7Yzg1zA4Tfl8hu2M4NcwOE35VzDdsZwh0/CS8quxIveNyTOHgkxHjvSFAhuc915sNFdEXovIdbtaxnZGcz0h2+hPQNqbmzE8jXPSp0OXSpzGO4T1vOXkS5j3MG0bZvRu4enlpw8HLrZ3hgaAAAAAAAAAAAAAAAAAAhWoqVKlaLcVFvKgGkndCNFRlVXycNFW+sKygqq4fQVC+u04tdLK5wqT7MO0CiOIfl4/iO+cxvP1DngUTaDRHEPy8fxDnMbz9QcChaDRHEPy8fxDnMbz9QcChaFRHEPy8bxDnMbz9QcChaFRPEPy0bxDnMbz9QcCibQqJ4h+Xj+Ic5jefqDgULQ6J4h+XjeIc5jefqDgULQ6J4h+WjeIc5jefqDgULRKJ4h+WjeIc5jefqDgULRKJ4h+WjeIc5jefqDgULRKJ4h+WjeIc5jefqDgULRKJ4h+WjeIc5jefqDgULRKJ4h+WjeIc5jefqDgULRKJ4h+WjeIc5jefqDgUekHQRRLVr1srvvxYzk6FdURO140+/9ExgUj2bqTkoEFthAhQ4LeDCa1iLjqKLWm05zOayIiNGQcpAAAAAAAAAH/9k="/>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7696" y="1077959"/>
            <a:ext cx="4498848" cy="88284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42304" y="904051"/>
            <a:ext cx="3901440" cy="131868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61432" y="2444280"/>
            <a:ext cx="4115113" cy="1646045"/>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42304" y="2607745"/>
            <a:ext cx="4706112" cy="1724320"/>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408176" y="4576740"/>
            <a:ext cx="4255008" cy="1183837"/>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967424" y="4717073"/>
            <a:ext cx="4773728" cy="1043504"/>
          </a:xfrm>
          <a:prstGeom prst="rect">
            <a:avLst/>
          </a:prstGeom>
        </p:spPr>
      </p:pic>
    </p:spTree>
    <p:extLst>
      <p:ext uri="{BB962C8B-B14F-4D97-AF65-F5344CB8AC3E}">
        <p14:creationId xmlns:p14="http://schemas.microsoft.com/office/powerpoint/2010/main" val="8941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Daily $ Value of 1 Bitcoin</a:t>
            </a:r>
          </a:p>
        </p:txBody>
      </p:sp>
      <p:sp>
        <p:nvSpPr>
          <p:cNvPr id="6" name="Text Placeholder 5">
            <a:extLst>
              <a:ext uri="{FF2B5EF4-FFF2-40B4-BE49-F238E27FC236}">
                <a16:creationId xmlns:a16="http://schemas.microsoft.com/office/drawing/2014/main" id="{D0DCC9EC-583F-B34E-A35D-9F0E6A79BFAC}"/>
              </a:ext>
            </a:extLst>
          </p:cNvPr>
          <p:cNvSpPr>
            <a:spLocks noGrp="1"/>
          </p:cNvSpPr>
          <p:nvPr>
            <p:ph type="body" sz="quarter" idx="10"/>
          </p:nvPr>
        </p:nvSpPr>
        <p:spPr/>
        <p:txBody>
          <a:bodyPr/>
          <a:lstStyle/>
          <a:p>
            <a:r>
              <a:rPr lang="en-US" dirty="0"/>
              <a:t>2015 – 9/1/2023</a:t>
            </a:r>
          </a:p>
        </p:txBody>
      </p:sp>
      <p:sp>
        <p:nvSpPr>
          <p:cNvPr id="7" name="Text Placeholder 6">
            <a:extLst>
              <a:ext uri="{FF2B5EF4-FFF2-40B4-BE49-F238E27FC236}">
                <a16:creationId xmlns:a16="http://schemas.microsoft.com/office/drawing/2014/main" id="{002C11F3-C6BE-7941-9A3D-285A532A844D}"/>
              </a:ext>
            </a:extLst>
          </p:cNvPr>
          <p:cNvSpPr>
            <a:spLocks noGrp="1"/>
          </p:cNvSpPr>
          <p:nvPr>
            <p:ph type="body" sz="quarter" idx="11"/>
          </p:nvPr>
        </p:nvSpPr>
        <p:spPr>
          <a:xfrm>
            <a:off x="838200" y="6261628"/>
            <a:ext cx="10515600" cy="330715"/>
          </a:xfrm>
        </p:spPr>
        <p:txBody>
          <a:bodyPr/>
          <a:lstStyle/>
          <a:p>
            <a:r>
              <a:rPr lang="en-US" dirty="0"/>
              <a:t>Past performance does not  guarantee future results. </a:t>
            </a:r>
            <a:br>
              <a:rPr lang="en-US" dirty="0"/>
            </a:br>
            <a:r>
              <a:rPr lang="en-US" b="1" dirty="0"/>
              <a:t>Source: </a:t>
            </a:r>
            <a:r>
              <a:rPr lang="en-US" dirty="0" err="1"/>
              <a:t>www.coindesk.com</a:t>
            </a:r>
            <a:endParaRPr lang="en-US" dirty="0"/>
          </a:p>
        </p:txBody>
      </p:sp>
      <p:cxnSp>
        <p:nvCxnSpPr>
          <p:cNvPr id="8" name="Straight Connector 7">
            <a:extLst>
              <a:ext uri="{FF2B5EF4-FFF2-40B4-BE49-F238E27FC236}">
                <a16:creationId xmlns:a16="http://schemas.microsoft.com/office/drawing/2014/main" id="{31D17ECA-A7C1-0C4F-99A0-1B73321408D4}"/>
              </a:ext>
            </a:extLst>
          </p:cNvPr>
          <p:cNvCxnSpPr>
            <a:cxnSpLocks/>
          </p:cNvCxnSpPr>
          <p:nvPr/>
        </p:nvCxnSpPr>
        <p:spPr>
          <a:xfrm>
            <a:off x="884229" y="1002552"/>
            <a:ext cx="4746550"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91675B9-B3CF-4369-B91A-0060F02A37EB}"/>
              </a:ext>
            </a:extLst>
          </p:cNvPr>
          <p:cNvSpPr txBox="1"/>
          <p:nvPr/>
        </p:nvSpPr>
        <p:spPr>
          <a:xfrm>
            <a:off x="1283529" y="5745974"/>
            <a:ext cx="9783447" cy="307777"/>
          </a:xfrm>
          <a:prstGeom prst="rect">
            <a:avLst/>
          </a:prstGeom>
          <a:noFill/>
        </p:spPr>
        <p:txBody>
          <a:bodyPr wrap="none" rtlCol="0">
            <a:spAutoFit/>
          </a:bodyPr>
          <a:lstStyle/>
          <a:p>
            <a:r>
              <a:rPr lang="en-US" sz="1400" dirty="0"/>
              <a:t>2015	            2016	                      2017	        2018	                  2019	    2020	               2021	2022</a:t>
            </a:r>
          </a:p>
        </p:txBody>
      </p:sp>
      <p:pic>
        <p:nvPicPr>
          <p:cNvPr id="9" name="Picture 8">
            <a:extLst>
              <a:ext uri="{FF2B5EF4-FFF2-40B4-BE49-F238E27FC236}">
                <a16:creationId xmlns:a16="http://schemas.microsoft.com/office/drawing/2014/main" id="{713A2A8D-C5AD-F4FC-DFAB-AB5CC42E25B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25024" y="1397696"/>
            <a:ext cx="10188643" cy="4768460"/>
          </a:xfrm>
          <a:prstGeom prst="rect">
            <a:avLst/>
          </a:prstGeom>
        </p:spPr>
      </p:pic>
      <p:sp>
        <p:nvSpPr>
          <p:cNvPr id="2" name="Rectangle 1">
            <a:extLst>
              <a:ext uri="{FF2B5EF4-FFF2-40B4-BE49-F238E27FC236}">
                <a16:creationId xmlns:a16="http://schemas.microsoft.com/office/drawing/2014/main" id="{86D2911D-E29C-4E96-8BD3-D4463CB213A0}"/>
              </a:ext>
            </a:extLst>
          </p:cNvPr>
          <p:cNvSpPr/>
          <p:nvPr/>
        </p:nvSpPr>
        <p:spPr>
          <a:xfrm>
            <a:off x="10082745" y="3422514"/>
            <a:ext cx="1407562" cy="400110"/>
          </a:xfrm>
          <a:prstGeom prst="rect">
            <a:avLst/>
          </a:prstGeom>
        </p:spPr>
        <p:txBody>
          <a:bodyPr wrap="square">
            <a:spAutoFit/>
          </a:bodyPr>
          <a:lstStyle/>
          <a:p>
            <a:r>
              <a:rPr lang="en-US" sz="2000" b="1" dirty="0">
                <a:solidFill>
                  <a:schemeClr val="bg1"/>
                </a:solidFill>
                <a:latin typeface="Montserrat" pitchFamily="2" charset="77"/>
                <a:cs typeface="Arial" pitchFamily="34" charset="0"/>
              </a:rPr>
              <a:t>$25,866</a:t>
            </a:r>
            <a:endParaRPr lang="en-US" sz="2000" b="1" dirty="0">
              <a:solidFill>
                <a:schemeClr val="bg1"/>
              </a:solidFill>
              <a:latin typeface="Montserrat" pitchFamily="2" charset="77"/>
            </a:endParaRPr>
          </a:p>
        </p:txBody>
      </p:sp>
      <p:sp>
        <p:nvSpPr>
          <p:cNvPr id="5" name="Rectangle 4">
            <a:extLst>
              <a:ext uri="{FF2B5EF4-FFF2-40B4-BE49-F238E27FC236}">
                <a16:creationId xmlns:a16="http://schemas.microsoft.com/office/drawing/2014/main" id="{8C7AE490-B064-48A6-986E-F3E1EB713140}"/>
              </a:ext>
            </a:extLst>
          </p:cNvPr>
          <p:cNvSpPr/>
          <p:nvPr/>
        </p:nvSpPr>
        <p:spPr>
          <a:xfrm>
            <a:off x="8480216" y="1666878"/>
            <a:ext cx="1176925" cy="400110"/>
          </a:xfrm>
          <a:prstGeom prst="rect">
            <a:avLst/>
          </a:prstGeom>
        </p:spPr>
        <p:txBody>
          <a:bodyPr wrap="none">
            <a:spAutoFit/>
          </a:bodyPr>
          <a:lstStyle/>
          <a:p>
            <a:r>
              <a:rPr lang="en-US" sz="2000" b="1" dirty="0">
                <a:solidFill>
                  <a:schemeClr val="bg1"/>
                </a:solidFill>
                <a:latin typeface="Montserrat" pitchFamily="2" charset="77"/>
                <a:ea typeface="Arial" charset="0"/>
                <a:cs typeface="Arial" pitchFamily="34" charset="0"/>
              </a:rPr>
              <a:t>$68,991</a:t>
            </a:r>
            <a:endParaRPr lang="en-US" sz="2000" b="1" dirty="0">
              <a:solidFill>
                <a:schemeClr val="bg1"/>
              </a:solidFill>
              <a:latin typeface="Montserrat" pitchFamily="2" charset="77"/>
            </a:endParaRPr>
          </a:p>
        </p:txBody>
      </p:sp>
    </p:spTree>
    <p:extLst>
      <p:ext uri="{BB962C8B-B14F-4D97-AF65-F5344CB8AC3E}">
        <p14:creationId xmlns:p14="http://schemas.microsoft.com/office/powerpoint/2010/main" val="212706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DEDA4A-483A-4690-98DF-4DD5ECF98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400" y="3327400"/>
            <a:ext cx="203200" cy="203200"/>
          </a:xfrm>
          <a:prstGeom prst="rect">
            <a:avLst/>
          </a:prstGeom>
        </p:spPr>
      </p:pic>
      <p:pic>
        <p:nvPicPr>
          <p:cNvPr id="3" name="Picture 2">
            <a:extLst>
              <a:ext uri="{FF2B5EF4-FFF2-40B4-BE49-F238E27FC236}">
                <a16:creationId xmlns:a16="http://schemas.microsoft.com/office/drawing/2014/main" id="{42D4ED3E-7F99-4AE3-A376-3C2BF01141F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038657" y="950026"/>
            <a:ext cx="8090686" cy="5513009"/>
          </a:xfrm>
          <a:prstGeom prst="rect">
            <a:avLst/>
          </a:prstGeom>
        </p:spPr>
      </p:pic>
      <p:sp>
        <p:nvSpPr>
          <p:cNvPr id="5" name="Text Placeholder 3">
            <a:extLst>
              <a:ext uri="{FF2B5EF4-FFF2-40B4-BE49-F238E27FC236}">
                <a16:creationId xmlns:a16="http://schemas.microsoft.com/office/drawing/2014/main" id="{20099EB4-966F-442D-B43F-60CA2BBD3A0C}"/>
              </a:ext>
            </a:extLst>
          </p:cNvPr>
          <p:cNvSpPr txBox="1">
            <a:spLocks/>
          </p:cNvSpPr>
          <p:nvPr/>
        </p:nvSpPr>
        <p:spPr>
          <a:xfrm>
            <a:off x="959908" y="5623854"/>
            <a:ext cx="10272184" cy="839181"/>
          </a:xfrm>
          <a:prstGeom prst="rect">
            <a:avLst/>
          </a:prstGeom>
        </p:spPr>
        <p:txBody>
          <a:bodyPr>
            <a:normAutofit/>
          </a:bodyPr>
          <a:lstStyle>
            <a:lvl1pPr marL="256032" indent="-256032" algn="l" defTabSz="457200" rtl="0" eaLnBrk="1" latinLnBrk="0" hangingPunct="1">
              <a:spcBef>
                <a:spcPts val="1532"/>
              </a:spcBef>
              <a:buFont typeface="Arial"/>
              <a:buChar char="•"/>
              <a:defRPr sz="1800" kern="1200">
                <a:solidFill>
                  <a:srgbClr val="77787B"/>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77787B"/>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77787B"/>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rgbClr val="77787B"/>
                </a:solidFill>
                <a:latin typeface="Arial"/>
                <a:ea typeface="+mn-ea"/>
                <a:cs typeface="Arial"/>
              </a:defRPr>
            </a:lvl4pPr>
            <a:lvl5pPr marL="2057400" indent="-228600" algn="l" defTabSz="457200" rtl="0" eaLnBrk="1" latinLnBrk="0" hangingPunct="1">
              <a:spcBef>
                <a:spcPct val="20000"/>
              </a:spcBef>
              <a:buFont typeface="Arial"/>
              <a:buChar char="»"/>
              <a:defRPr sz="1200" kern="1200" baseline="0">
                <a:solidFill>
                  <a:srgbClr val="77787B"/>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67" dirty="0">
              <a:solidFill>
                <a:srgbClr val="58595B"/>
              </a:solidFill>
            </a:endParaRPr>
          </a:p>
        </p:txBody>
      </p:sp>
      <p:sp>
        <p:nvSpPr>
          <p:cNvPr id="7" name="Title 6">
            <a:extLst>
              <a:ext uri="{FF2B5EF4-FFF2-40B4-BE49-F238E27FC236}">
                <a16:creationId xmlns:a16="http://schemas.microsoft.com/office/drawing/2014/main" id="{4BE87ECA-E594-43AC-9C8F-8EA8A9319EB3}"/>
              </a:ext>
            </a:extLst>
          </p:cNvPr>
          <p:cNvSpPr>
            <a:spLocks noGrp="1"/>
          </p:cNvSpPr>
          <p:nvPr>
            <p:ph type="title"/>
          </p:nvPr>
        </p:nvSpPr>
        <p:spPr/>
        <p:txBody>
          <a:bodyPr/>
          <a:lstStyle/>
          <a:p>
            <a:r>
              <a:rPr lang="en-US" dirty="0"/>
              <a:t>Bubbles Compared</a:t>
            </a:r>
          </a:p>
        </p:txBody>
      </p:sp>
      <p:sp>
        <p:nvSpPr>
          <p:cNvPr id="4" name="Text Placeholder 3">
            <a:extLst>
              <a:ext uri="{FF2B5EF4-FFF2-40B4-BE49-F238E27FC236}">
                <a16:creationId xmlns:a16="http://schemas.microsoft.com/office/drawing/2014/main" id="{F67BAEA2-705C-FE49-95D1-D9BAD1D6264E}"/>
              </a:ext>
            </a:extLst>
          </p:cNvPr>
          <p:cNvSpPr>
            <a:spLocks noGrp="1"/>
          </p:cNvSpPr>
          <p:nvPr>
            <p:ph type="body" sz="quarter" idx="11"/>
          </p:nvPr>
        </p:nvSpPr>
        <p:spPr>
          <a:xfrm>
            <a:off x="838200" y="6257781"/>
            <a:ext cx="10515600" cy="330715"/>
          </a:xfrm>
        </p:spPr>
        <p:txBody>
          <a:bodyPr/>
          <a:lstStyle/>
          <a:p>
            <a:pPr algn="just"/>
            <a:r>
              <a:rPr lang="en-US" b="1" dirty="0"/>
              <a:t>Source: </a:t>
            </a:r>
            <a:r>
              <a:rPr lang="en-US" dirty="0"/>
              <a:t>Goldman Sachs 2018 Outlook: (Un)Steady as She Goes. Past performance does not guarantee future results. All data is from sources believed to be reliable but cannot be guaranteed </a:t>
            </a:r>
            <a:br>
              <a:rPr lang="en-US" dirty="0"/>
            </a:br>
            <a:r>
              <a:rPr lang="en-US" dirty="0"/>
              <a:t>or warranted.</a:t>
            </a:r>
          </a:p>
        </p:txBody>
      </p:sp>
      <p:sp>
        <p:nvSpPr>
          <p:cNvPr id="8" name="TextBox 7">
            <a:extLst>
              <a:ext uri="{FF2B5EF4-FFF2-40B4-BE49-F238E27FC236}">
                <a16:creationId xmlns:a16="http://schemas.microsoft.com/office/drawing/2014/main" id="{43F1CFEC-D825-48C1-BCD5-70EB170B4A62}"/>
              </a:ext>
            </a:extLst>
          </p:cNvPr>
          <p:cNvSpPr txBox="1"/>
          <p:nvPr/>
        </p:nvSpPr>
        <p:spPr>
          <a:xfrm>
            <a:off x="6500482" y="2621002"/>
            <a:ext cx="2119262" cy="369332"/>
          </a:xfrm>
          <a:prstGeom prst="rect">
            <a:avLst/>
          </a:prstGeom>
          <a:noFill/>
        </p:spPr>
        <p:txBody>
          <a:bodyPr wrap="square" rtlCol="0">
            <a:spAutoFit/>
          </a:bodyPr>
          <a:lstStyle/>
          <a:p>
            <a:r>
              <a:rPr lang="en-US" b="1" dirty="0">
                <a:solidFill>
                  <a:srgbClr val="003A5D"/>
                </a:solidFill>
                <a:latin typeface="Montserrat ExtraBold" pitchFamily="2" charset="77"/>
              </a:rPr>
              <a:t>Bitcoin Bubble</a:t>
            </a:r>
          </a:p>
        </p:txBody>
      </p:sp>
      <p:sp>
        <p:nvSpPr>
          <p:cNvPr id="9" name="TextBox 8">
            <a:extLst>
              <a:ext uri="{FF2B5EF4-FFF2-40B4-BE49-F238E27FC236}">
                <a16:creationId xmlns:a16="http://schemas.microsoft.com/office/drawing/2014/main" id="{2235223A-4656-4F74-9506-F84C59B7859E}"/>
              </a:ext>
            </a:extLst>
          </p:cNvPr>
          <p:cNvSpPr txBox="1"/>
          <p:nvPr/>
        </p:nvSpPr>
        <p:spPr>
          <a:xfrm>
            <a:off x="6293218" y="4594843"/>
            <a:ext cx="2119262" cy="369332"/>
          </a:xfrm>
          <a:prstGeom prst="rect">
            <a:avLst/>
          </a:prstGeom>
          <a:noFill/>
        </p:spPr>
        <p:txBody>
          <a:bodyPr wrap="square" rtlCol="0">
            <a:spAutoFit/>
          </a:bodyPr>
          <a:lstStyle/>
          <a:p>
            <a:r>
              <a:rPr lang="en-US" b="1" dirty="0">
                <a:solidFill>
                  <a:srgbClr val="003A5D"/>
                </a:solidFill>
                <a:latin typeface="Montserrat ExtraBold" pitchFamily="2" charset="77"/>
              </a:rPr>
              <a:t>Tulip Bubble</a:t>
            </a:r>
          </a:p>
        </p:txBody>
      </p:sp>
      <p:cxnSp>
        <p:nvCxnSpPr>
          <p:cNvPr id="12" name="Straight Connector 11">
            <a:extLst>
              <a:ext uri="{FF2B5EF4-FFF2-40B4-BE49-F238E27FC236}">
                <a16:creationId xmlns:a16="http://schemas.microsoft.com/office/drawing/2014/main" id="{49B61700-A883-154A-9B5F-999E19F741EE}"/>
              </a:ext>
            </a:extLst>
          </p:cNvPr>
          <p:cNvCxnSpPr>
            <a:cxnSpLocks/>
          </p:cNvCxnSpPr>
          <p:nvPr/>
        </p:nvCxnSpPr>
        <p:spPr>
          <a:xfrm>
            <a:off x="884229" y="1002552"/>
            <a:ext cx="3893044"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08C8693-3BFD-4F97-925E-8BACDE30078B}"/>
              </a:ext>
            </a:extLst>
          </p:cNvPr>
          <p:cNvGrpSpPr/>
          <p:nvPr/>
        </p:nvGrpSpPr>
        <p:grpSpPr>
          <a:xfrm>
            <a:off x="6389511" y="-213132"/>
            <a:ext cx="2357734" cy="2699624"/>
            <a:chOff x="6389511" y="-213132"/>
            <a:chExt cx="2357734" cy="2699624"/>
          </a:xfrm>
        </p:grpSpPr>
        <p:pic>
          <p:nvPicPr>
            <p:cNvPr id="10" name="Picture 9">
              <a:extLst>
                <a:ext uri="{FF2B5EF4-FFF2-40B4-BE49-F238E27FC236}">
                  <a16:creationId xmlns:a16="http://schemas.microsoft.com/office/drawing/2014/main" id="{4B554421-CCC5-4B93-9BE3-FEA775676293}"/>
                </a:ext>
              </a:extLst>
            </p:cNvPr>
            <p:cNvPicPr>
              <a:picLocks noChangeAspect="1"/>
            </p:cNvPicPr>
            <p:nvPr/>
          </p:nvPicPr>
          <p:blipFill rotWithShape="1">
            <a:blip r:embed="rId5" cstate="email">
              <a:clrChange>
                <a:clrFrom>
                  <a:srgbClr val="FAFCF8"/>
                </a:clrFrom>
                <a:clrTo>
                  <a:srgbClr val="FAFCF8">
                    <a:alpha val="0"/>
                  </a:srgbClr>
                </a:clrTo>
              </a:clrChange>
              <a:grayscl/>
              <a:extLst>
                <a:ext uri="{BEBA8EAE-BF5A-486C-A8C5-ECC9F3942E4B}">
                  <a14:imgProps xmlns:a14="http://schemas.microsoft.com/office/drawing/2010/main">
                    <a14:imgLayer r:embed="rId6">
                      <a14:imgEffect>
                        <a14:colorTemperature colorTemp="5900"/>
                      </a14:imgEffect>
                      <a14:imgEffect>
                        <a14:saturation sat="0"/>
                      </a14:imgEffect>
                    </a14:imgLayer>
                  </a14:imgProps>
                </a:ext>
                <a:ext uri="{28A0092B-C50C-407E-A947-70E740481C1C}">
                  <a14:useLocalDpi xmlns:a14="http://schemas.microsoft.com/office/drawing/2010/main" val="0"/>
                </a:ext>
              </a:extLst>
            </a:blip>
            <a:srcRect/>
            <a:stretch/>
          </p:blipFill>
          <p:spPr>
            <a:xfrm>
              <a:off x="6389511" y="-213132"/>
              <a:ext cx="1241778" cy="2699624"/>
            </a:xfrm>
            <a:prstGeom prst="rect">
              <a:avLst/>
            </a:prstGeom>
          </p:spPr>
        </p:pic>
        <p:sp>
          <p:nvSpPr>
            <p:cNvPr id="6" name="TextBox 5">
              <a:extLst>
                <a:ext uri="{FF2B5EF4-FFF2-40B4-BE49-F238E27FC236}">
                  <a16:creationId xmlns:a16="http://schemas.microsoft.com/office/drawing/2014/main" id="{D197CA37-F537-43F7-8BBF-D13D57C7024B}"/>
                </a:ext>
              </a:extLst>
            </p:cNvPr>
            <p:cNvSpPr txBox="1"/>
            <p:nvPr/>
          </p:nvSpPr>
          <p:spPr>
            <a:xfrm>
              <a:off x="7257735" y="657638"/>
              <a:ext cx="1489510" cy="584775"/>
            </a:xfrm>
            <a:prstGeom prst="rect">
              <a:avLst/>
            </a:prstGeom>
            <a:noFill/>
          </p:spPr>
          <p:txBody>
            <a:bodyPr wrap="none" rtlCol="0">
              <a:spAutoFit/>
            </a:bodyPr>
            <a:lstStyle/>
            <a:p>
              <a:r>
                <a:rPr lang="en-US" sz="3200" b="1" dirty="0">
                  <a:solidFill>
                    <a:srgbClr val="003A5D"/>
                  </a:solidFill>
                  <a:latin typeface="Montserrat Medium" panose="00000600000000000000" pitchFamily="2" charset="0"/>
                </a:rPr>
                <a:t>+520%</a:t>
              </a:r>
            </a:p>
          </p:txBody>
        </p:sp>
      </p:grpSp>
    </p:spTree>
    <p:extLst>
      <p:ext uri="{BB962C8B-B14F-4D97-AF65-F5344CB8AC3E}">
        <p14:creationId xmlns:p14="http://schemas.microsoft.com/office/powerpoint/2010/main" val="22292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89525" y="353768"/>
            <a:ext cx="5788664" cy="4949952"/>
          </a:xfrm>
          <a:prstGeom prst="rect">
            <a:avLst/>
          </a:prstGeom>
        </p:spPr>
      </p:pic>
      <p:sp>
        <p:nvSpPr>
          <p:cNvPr id="3" name="TextBox 2"/>
          <p:cNvSpPr txBox="1"/>
          <p:nvPr/>
        </p:nvSpPr>
        <p:spPr>
          <a:xfrm>
            <a:off x="2462492" y="5401456"/>
            <a:ext cx="7042729" cy="707886"/>
          </a:xfrm>
          <a:prstGeom prst="rect">
            <a:avLst/>
          </a:prstGeom>
          <a:noFill/>
        </p:spPr>
        <p:txBody>
          <a:bodyPr wrap="square" rtlCol="0">
            <a:spAutoFit/>
          </a:bodyPr>
          <a:lstStyle/>
          <a:p>
            <a:pPr algn="ctr"/>
            <a:r>
              <a:rPr lang="en-US" sz="2000" b="1" i="1" dirty="0">
                <a:solidFill>
                  <a:srgbClr val="003A5D"/>
                </a:solidFill>
                <a:latin typeface="Montserrat" pitchFamily="2" charset="77"/>
                <a:ea typeface="Times New Roman" charset="0"/>
                <a:cs typeface="Times New Roman" charset="0"/>
              </a:rPr>
              <a:t>“I got out of tulips after the market collapsed, but I’m slowly getting back in. Especially pink ones.”</a:t>
            </a:r>
          </a:p>
        </p:txBody>
      </p:sp>
    </p:spTree>
    <p:extLst>
      <p:ext uri="{BB962C8B-B14F-4D97-AF65-F5344CB8AC3E}">
        <p14:creationId xmlns:p14="http://schemas.microsoft.com/office/powerpoint/2010/main" val="18964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459fall11.wikispaces.com/file/view/hine4.jpg/260042554/hine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
            <a:ext cx="121634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72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CAF78C-7E0B-4BBD-8AB7-A3F9805D1001}"/>
              </a:ext>
            </a:extLst>
          </p:cNvPr>
          <p:cNvSpPr/>
          <p:nvPr/>
        </p:nvSpPr>
        <p:spPr>
          <a:xfrm>
            <a:off x="0" y="0"/>
            <a:ext cx="12192000" cy="68580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pic>
        <p:nvPicPr>
          <p:cNvPr id="11266" name="Picture 2" descr="http://cc.owu.edu/~rdfusch/the_smoke_at_widnes_the_midlands.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29"/>
          <a:stretch/>
        </p:blipFill>
        <p:spPr bwMode="auto">
          <a:xfrm>
            <a:off x="305601" y="0"/>
            <a:ext cx="115786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80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revolution of 184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77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coinauctionshelp.com/Morganwebsitepictures/1900.jpg">
            <a:extLst>
              <a:ext uri="{FF2B5EF4-FFF2-40B4-BE49-F238E27FC236}">
                <a16:creationId xmlns:a16="http://schemas.microsoft.com/office/drawing/2014/main" id="{C7AB4F54-8C84-2C4F-8BAC-D740D63EC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1285875"/>
            <a:ext cx="4286251" cy="428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3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8/86/Communist-manifesto.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5763" y="178562"/>
            <a:ext cx="3877397" cy="600855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4665297" y="5211128"/>
            <a:ext cx="868488" cy="492443"/>
          </a:xfrm>
          <a:prstGeom prst="rect">
            <a:avLst/>
          </a:prstGeom>
          <a:ln w="38100">
            <a:solidFill>
              <a:srgbClr val="00C4B3"/>
            </a:solidFill>
          </a:ln>
        </p:spPr>
        <p:style>
          <a:lnRef idx="2">
            <a:schemeClr val="accent2"/>
          </a:lnRef>
          <a:fillRef idx="1">
            <a:schemeClr val="lt1"/>
          </a:fillRef>
          <a:effectRef idx="0">
            <a:schemeClr val="accent2"/>
          </a:effectRef>
          <a:fontRef idx="minor">
            <a:schemeClr val="dk1"/>
          </a:fontRef>
        </p:style>
        <p:txBody>
          <a:bodyPr wrap="square" tIns="121920" bIns="121920" rtlCol="0">
            <a:spAutoFit/>
          </a:bodyPr>
          <a:lstStyle/>
          <a:p>
            <a:pPr algn="ctr"/>
            <a:r>
              <a:rPr lang="en-US" sz="1600" b="1" dirty="0">
                <a:solidFill>
                  <a:srgbClr val="77787B"/>
                </a:solidFill>
                <a:latin typeface="Montserrat ExtraBold" pitchFamily="2" charset="77"/>
              </a:rPr>
              <a:t>1848</a:t>
            </a:r>
          </a:p>
        </p:txBody>
      </p:sp>
      <p:cxnSp>
        <p:nvCxnSpPr>
          <p:cNvPr id="14" name="Straight Connector 13"/>
          <p:cNvCxnSpPr/>
          <p:nvPr/>
        </p:nvCxnSpPr>
        <p:spPr>
          <a:xfrm flipH="1">
            <a:off x="5097509"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5020293"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296232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p:cNvSpPr/>
          <p:nvPr/>
        </p:nvSpPr>
        <p:spPr>
          <a:xfrm>
            <a:off x="770965" y="1139014"/>
            <a:ext cx="4069976" cy="3334695"/>
          </a:xfrm>
          <a:prstGeom prst="rect">
            <a:avLst/>
          </a:prstGeom>
        </p:spPr>
        <p:txBody>
          <a:bodyPr wrap="square">
            <a:spAutoFit/>
          </a:bodyPr>
          <a:lstStyle/>
          <a:p>
            <a:r>
              <a:rPr lang="en-US" sz="2667" b="1" dirty="0">
                <a:solidFill>
                  <a:schemeClr val="bg1"/>
                </a:solidFill>
                <a:latin typeface="Montserrat" pitchFamily="2" charset="77"/>
              </a:rPr>
              <a:t>Capital is dead labor, which, vampire-like, lives only by sucking living labor, and lives the more, the more labor it sucks.</a:t>
            </a:r>
            <a:br>
              <a:rPr lang="en-US" sz="2667" b="1" dirty="0">
                <a:solidFill>
                  <a:schemeClr val="bg1"/>
                </a:solidFill>
                <a:latin typeface="Montserrat" pitchFamily="2" charset="77"/>
              </a:rPr>
            </a:br>
            <a:br>
              <a:rPr lang="en-US" sz="2667" b="1" dirty="0">
                <a:solidFill>
                  <a:schemeClr val="bg1"/>
                </a:solidFill>
                <a:latin typeface="Montserrat" pitchFamily="2" charset="77"/>
              </a:rPr>
            </a:br>
            <a:r>
              <a:rPr lang="en-US" sz="2400" dirty="0">
                <a:solidFill>
                  <a:schemeClr val="bg1"/>
                </a:solidFill>
                <a:latin typeface="Montserrat" pitchFamily="2" charset="77"/>
              </a:rPr>
              <a:t> - Karl Marx</a:t>
            </a:r>
          </a:p>
        </p:txBody>
      </p:sp>
      <p:sp>
        <p:nvSpPr>
          <p:cNvPr id="4" name="TextBox 3">
            <a:extLst>
              <a:ext uri="{FF2B5EF4-FFF2-40B4-BE49-F238E27FC236}">
                <a16:creationId xmlns:a16="http://schemas.microsoft.com/office/drawing/2014/main" id="{BA0BFFC0-8634-B346-AA6E-9E3812240010}"/>
              </a:ext>
            </a:extLst>
          </p:cNvPr>
          <p:cNvSpPr txBox="1"/>
          <p:nvPr/>
        </p:nvSpPr>
        <p:spPr>
          <a:xfrm>
            <a:off x="209084" y="868446"/>
            <a:ext cx="879922" cy="1569660"/>
          </a:xfrm>
          <a:prstGeom prst="rect">
            <a:avLst/>
          </a:prstGeom>
          <a:noFill/>
        </p:spPr>
        <p:txBody>
          <a:bodyPr wrap="square" rtlCol="0">
            <a:spAutoFit/>
          </a:bodyPr>
          <a:lstStyle/>
          <a:p>
            <a:r>
              <a:rPr lang="en-US" sz="9600" dirty="0">
                <a:solidFill>
                  <a:srgbClr val="FFCD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E3A6A55A-9870-3B47-8B16-8DEAB487077F}"/>
              </a:ext>
            </a:extLst>
          </p:cNvPr>
          <p:cNvSpPr txBox="1"/>
          <p:nvPr/>
        </p:nvSpPr>
        <p:spPr>
          <a:xfrm rot="10800000">
            <a:off x="3077955" y="2319196"/>
            <a:ext cx="879922" cy="1569660"/>
          </a:xfrm>
          <a:prstGeom prst="rect">
            <a:avLst/>
          </a:prstGeom>
          <a:noFill/>
        </p:spPr>
        <p:txBody>
          <a:bodyPr wrap="square" rtlCol="0">
            <a:spAutoFit/>
          </a:bodyPr>
          <a:lstStyle/>
          <a:p>
            <a:r>
              <a:rPr lang="en-US" sz="9600" dirty="0">
                <a:solidFill>
                  <a:srgbClr val="FFCD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9849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5/55/Communism.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523" y="365569"/>
            <a:ext cx="11986477" cy="554716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E71EE07-1028-0842-8108-6072E2086940}"/>
              </a:ext>
            </a:extLst>
          </p:cNvPr>
          <p:cNvGrpSpPr/>
          <p:nvPr/>
        </p:nvGrpSpPr>
        <p:grpSpPr>
          <a:xfrm>
            <a:off x="4803648" y="5306694"/>
            <a:ext cx="5401056" cy="606044"/>
            <a:chOff x="4791456" y="5041514"/>
            <a:chExt cx="5401056" cy="606044"/>
          </a:xfrm>
        </p:grpSpPr>
        <p:sp>
          <p:nvSpPr>
            <p:cNvPr id="9" name="Rectangle 8"/>
            <p:cNvSpPr/>
            <p:nvPr/>
          </p:nvSpPr>
          <p:spPr>
            <a:xfrm>
              <a:off x="4791456" y="5108132"/>
              <a:ext cx="158496" cy="158496"/>
            </a:xfrm>
            <a:prstGeom prst="rect">
              <a:avLst/>
            </a:prstGeom>
            <a:solidFill>
              <a:srgbClr val="FF0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1" name="Rectangle 10"/>
            <p:cNvSpPr/>
            <p:nvPr/>
          </p:nvSpPr>
          <p:spPr>
            <a:xfrm>
              <a:off x="4791456" y="5404474"/>
              <a:ext cx="158496" cy="158496"/>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2" name="TextBox 11"/>
            <p:cNvSpPr txBox="1"/>
            <p:nvPr/>
          </p:nvSpPr>
          <p:spPr>
            <a:xfrm>
              <a:off x="4949952" y="5041514"/>
              <a:ext cx="5066995" cy="307777"/>
            </a:xfrm>
            <a:prstGeom prst="rect">
              <a:avLst/>
            </a:prstGeom>
            <a:noFill/>
          </p:spPr>
          <p:txBody>
            <a:bodyPr wrap="square" rtlCol="0">
              <a:spAutoFit/>
            </a:bodyPr>
            <a:lstStyle/>
            <a:p>
              <a:r>
                <a:rPr lang="en-US" sz="1400" dirty="0">
                  <a:solidFill>
                    <a:schemeClr val="bg2">
                      <a:lumMod val="50000"/>
                    </a:schemeClr>
                  </a:solidFill>
                  <a:latin typeface="Montserrat Medium" pitchFamily="2" charset="77"/>
                  <a:cs typeface="Arial" pitchFamily="34" charset="0"/>
                </a:rPr>
                <a:t>currently led by communist/socialist governments</a:t>
              </a:r>
              <a:endParaRPr lang="en-US" sz="1400" dirty="0">
                <a:solidFill>
                  <a:schemeClr val="bg2">
                    <a:lumMod val="50000"/>
                  </a:schemeClr>
                </a:solidFill>
                <a:latin typeface="Montserrat Medium" pitchFamily="2" charset="77"/>
              </a:endParaRPr>
            </a:p>
          </p:txBody>
        </p:sp>
        <p:sp>
          <p:nvSpPr>
            <p:cNvPr id="13" name="TextBox 12"/>
            <p:cNvSpPr txBox="1"/>
            <p:nvPr/>
          </p:nvSpPr>
          <p:spPr>
            <a:xfrm>
              <a:off x="4949952" y="5339781"/>
              <a:ext cx="5242560" cy="307777"/>
            </a:xfrm>
            <a:prstGeom prst="rect">
              <a:avLst/>
            </a:prstGeom>
            <a:noFill/>
          </p:spPr>
          <p:txBody>
            <a:bodyPr wrap="square" rtlCol="0">
              <a:spAutoFit/>
            </a:bodyPr>
            <a:lstStyle/>
            <a:p>
              <a:r>
                <a:rPr lang="en-US" sz="1400" dirty="0">
                  <a:solidFill>
                    <a:schemeClr val="bg2">
                      <a:lumMod val="50000"/>
                    </a:schemeClr>
                  </a:solidFill>
                  <a:latin typeface="Montserrat Medium" pitchFamily="2" charset="77"/>
                  <a:cs typeface="Arial" pitchFamily="34" charset="0"/>
                </a:rPr>
                <a:t>previously led by communist/socialist governments</a:t>
              </a:r>
              <a:endParaRPr lang="en-US" sz="1400" dirty="0">
                <a:solidFill>
                  <a:schemeClr val="bg2">
                    <a:lumMod val="50000"/>
                  </a:schemeClr>
                </a:solidFill>
                <a:latin typeface="Montserrat Medium" pitchFamily="2" charset="77"/>
              </a:endParaRPr>
            </a:p>
          </p:txBody>
        </p:sp>
      </p:grpSp>
      <p:cxnSp>
        <p:nvCxnSpPr>
          <p:cNvPr id="14" name="Straight Connector 13"/>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16200000">
            <a:off x="11275712" y="5211128"/>
            <a:ext cx="868488" cy="492443"/>
          </a:xfrm>
          <a:prstGeom prst="rect">
            <a:avLst/>
          </a:prstGeom>
          <a:ln w="38100">
            <a:solidFill>
              <a:srgbClr val="00C4B3"/>
            </a:solidFill>
          </a:ln>
        </p:spPr>
        <p:style>
          <a:lnRef idx="2">
            <a:schemeClr val="accent2"/>
          </a:lnRef>
          <a:fillRef idx="1">
            <a:schemeClr val="lt1"/>
          </a:fillRef>
          <a:effectRef idx="0">
            <a:schemeClr val="accent2"/>
          </a:effectRef>
          <a:fontRef idx="minor">
            <a:schemeClr val="dk1"/>
          </a:fontRef>
        </p:style>
        <p:txBody>
          <a:bodyPr wrap="square" tIns="121920" bIns="121920" rtlCol="0">
            <a:spAutoFit/>
          </a:bodyPr>
          <a:lstStyle/>
          <a:p>
            <a:pPr algn="ctr"/>
            <a:r>
              <a:rPr lang="en-US" sz="1600" b="1" dirty="0">
                <a:solidFill>
                  <a:srgbClr val="77787B"/>
                </a:solidFill>
                <a:latin typeface="Montserrat ExtraBold" pitchFamily="2" charset="77"/>
              </a:rPr>
              <a:t>2020</a:t>
            </a:r>
          </a:p>
        </p:txBody>
      </p:sp>
      <p:cxnSp>
        <p:nvCxnSpPr>
          <p:cNvPr id="16" name="Straight Connector 15"/>
          <p:cNvCxnSpPr/>
          <p:nvPr/>
        </p:nvCxnSpPr>
        <p:spPr>
          <a:xfrm flipH="1">
            <a:off x="11707924"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11630708"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18818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61BB49-5A01-F741-B04A-889BC887317D}"/>
              </a:ext>
            </a:extLst>
          </p:cNvPr>
          <p:cNvSpPr>
            <a:spLocks noGrp="1"/>
          </p:cNvSpPr>
          <p:nvPr>
            <p:ph type="ctrTitle"/>
          </p:nvPr>
        </p:nvSpPr>
        <p:spPr/>
        <p:txBody>
          <a:bodyPr>
            <a:normAutofit/>
          </a:bodyPr>
          <a:lstStyle/>
          <a:p>
            <a:r>
              <a:rPr lang="en-US" sz="4800" b="1" dirty="0">
                <a:latin typeface="Montserrat ExtraBold" pitchFamily="2" charset="77"/>
              </a:rPr>
              <a:t>Freedom</a:t>
            </a:r>
          </a:p>
        </p:txBody>
      </p:sp>
    </p:spTree>
    <p:extLst>
      <p:ext uri="{BB962C8B-B14F-4D97-AF65-F5344CB8AC3E}">
        <p14:creationId xmlns:p14="http://schemas.microsoft.com/office/powerpoint/2010/main" val="65110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therecoveringpolitician.com/wp-content/uploads/2013/03/berlin20wall20freedom.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D781FFE-3FA0-A849-8882-594BC4071C5D}"/>
              </a:ext>
            </a:extLst>
          </p:cNvPr>
          <p:cNvSpPr/>
          <p:nvPr/>
        </p:nvSpPr>
        <p:spPr>
          <a:xfrm>
            <a:off x="34267" y="4061636"/>
            <a:ext cx="12192000" cy="2796364"/>
          </a:xfrm>
          <a:prstGeom prst="rect">
            <a:avLst/>
          </a:prstGeom>
          <a:gradFill>
            <a:gsLst>
              <a:gs pos="75990">
                <a:srgbClr val="242424">
                  <a:alpha val="51000"/>
                </a:srgbClr>
              </a:gs>
              <a:gs pos="56000">
                <a:srgbClr val="242424">
                  <a:alpha val="21000"/>
                </a:srgbClr>
              </a:gs>
              <a:gs pos="25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9573991"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1989</a:t>
            </a:r>
          </a:p>
        </p:txBody>
      </p:sp>
      <p:cxnSp>
        <p:nvCxnSpPr>
          <p:cNvPr id="9" name="Straight Connector 8"/>
          <p:cNvCxnSpPr/>
          <p:nvPr/>
        </p:nvCxnSpPr>
        <p:spPr>
          <a:xfrm flipH="1">
            <a:off x="10006203"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9928987"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379753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A8454B2-6F43-3204-17C6-0B8DCE5457B1}"/>
              </a:ext>
            </a:extLst>
          </p:cNvPr>
          <p:cNvSpPr>
            <a:spLocks noGrp="1"/>
          </p:cNvSpPr>
          <p:nvPr>
            <p:ph type="title"/>
          </p:nvPr>
        </p:nvSpPr>
        <p:spPr/>
        <p:txBody>
          <a:bodyPr/>
          <a:lstStyle/>
          <a:p>
            <a:r>
              <a:rPr lang="en-US" dirty="0"/>
              <a:t>The Path to Democratization</a:t>
            </a:r>
          </a:p>
        </p:txBody>
      </p:sp>
      <p:sp>
        <p:nvSpPr>
          <p:cNvPr id="16" name="Text Placeholder 15">
            <a:extLst>
              <a:ext uri="{FF2B5EF4-FFF2-40B4-BE49-F238E27FC236}">
                <a16:creationId xmlns:a16="http://schemas.microsoft.com/office/drawing/2014/main" id="{8AF4229B-2570-0B07-55B2-00AA7D26DA8C}"/>
              </a:ext>
            </a:extLst>
          </p:cNvPr>
          <p:cNvSpPr>
            <a:spLocks noGrp="1"/>
          </p:cNvSpPr>
          <p:nvPr>
            <p:ph type="body" sz="quarter" idx="10"/>
          </p:nvPr>
        </p:nvSpPr>
        <p:spPr/>
        <p:txBody>
          <a:bodyPr/>
          <a:lstStyle/>
          <a:p>
            <a:endParaRPr lang="en-US"/>
          </a:p>
        </p:txBody>
      </p:sp>
      <p:sp>
        <p:nvSpPr>
          <p:cNvPr id="13" name="Text Placeholder 12">
            <a:extLst>
              <a:ext uri="{FF2B5EF4-FFF2-40B4-BE49-F238E27FC236}">
                <a16:creationId xmlns:a16="http://schemas.microsoft.com/office/drawing/2014/main" id="{588E9458-8CC8-B3B1-7003-706CE6209522}"/>
              </a:ext>
            </a:extLst>
          </p:cNvPr>
          <p:cNvSpPr>
            <a:spLocks noGrp="1"/>
          </p:cNvSpPr>
          <p:nvPr>
            <p:ph type="body" sz="quarter" idx="11"/>
          </p:nvPr>
        </p:nvSpPr>
        <p:spPr>
          <a:xfrm>
            <a:off x="838200" y="6515626"/>
            <a:ext cx="10515600" cy="330715"/>
          </a:xfrm>
        </p:spPr>
        <p:txBody>
          <a:bodyPr/>
          <a:lstStyle/>
          <a:p>
            <a:r>
              <a:rPr lang="en-US" dirty="0"/>
              <a:t>Source: Freedom House 2023</a:t>
            </a:r>
          </a:p>
        </p:txBody>
      </p:sp>
      <p:pic>
        <p:nvPicPr>
          <p:cNvPr id="3" name="Picture 2">
            <a:extLst>
              <a:ext uri="{FF2B5EF4-FFF2-40B4-BE49-F238E27FC236}">
                <a16:creationId xmlns:a16="http://schemas.microsoft.com/office/drawing/2014/main" id="{894FFF03-B028-F706-4EE1-A255C0F1B1C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4974" y="950026"/>
            <a:ext cx="11937026" cy="5416633"/>
          </a:xfrm>
          <a:prstGeom prst="rect">
            <a:avLst/>
          </a:prstGeom>
        </p:spPr>
      </p:pic>
      <p:cxnSp>
        <p:nvCxnSpPr>
          <p:cNvPr id="17" name="Straight Connector 16">
            <a:extLst>
              <a:ext uri="{FF2B5EF4-FFF2-40B4-BE49-F238E27FC236}">
                <a16:creationId xmlns:a16="http://schemas.microsoft.com/office/drawing/2014/main" id="{094002AD-E9F2-7C0D-F2D6-12B88114C8BF}"/>
              </a:ext>
            </a:extLst>
          </p:cNvPr>
          <p:cNvCxnSpPr>
            <a:cxnSpLocks/>
          </p:cNvCxnSpPr>
          <p:nvPr/>
        </p:nvCxnSpPr>
        <p:spPr>
          <a:xfrm>
            <a:off x="884229" y="1002552"/>
            <a:ext cx="5567371"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22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The Incredible Decline in Global Poverty</a:t>
            </a:r>
          </a:p>
        </p:txBody>
      </p:sp>
      <p:sp>
        <p:nvSpPr>
          <p:cNvPr id="7" name="Text Placeholder 6"/>
          <p:cNvSpPr>
            <a:spLocks noGrp="1"/>
          </p:cNvSpPr>
          <p:nvPr>
            <p:ph type="body" sz="quarter" idx="10"/>
          </p:nvPr>
        </p:nvSpPr>
        <p:spPr/>
        <p:txBody>
          <a:bodyPr>
            <a:normAutofit/>
          </a:bodyPr>
          <a:lstStyle/>
          <a:p>
            <a:r>
              <a:rPr lang="en-US" dirty="0"/>
              <a:t>1990 – 2022</a:t>
            </a:r>
          </a:p>
        </p:txBody>
      </p:sp>
      <p:sp>
        <p:nvSpPr>
          <p:cNvPr id="8" name="Text Placeholder 7"/>
          <p:cNvSpPr>
            <a:spLocks noGrp="1"/>
          </p:cNvSpPr>
          <p:nvPr>
            <p:ph type="body" sz="quarter" idx="11"/>
          </p:nvPr>
        </p:nvSpPr>
        <p:spPr>
          <a:xfrm>
            <a:off x="838200" y="6176963"/>
            <a:ext cx="10515600" cy="504253"/>
          </a:xfrm>
        </p:spPr>
        <p:txBody>
          <a:bodyPr>
            <a:normAutofit/>
          </a:bodyPr>
          <a:lstStyle/>
          <a:p>
            <a:r>
              <a:rPr lang="en-US" b="1" dirty="0"/>
              <a:t>Source: </a:t>
            </a:r>
            <a:r>
              <a:rPr lang="en-US" dirty="0"/>
              <a:t>The World Bank “Poverty &amp; Shared Prosperity 2018  and 2023 Note: Poverty is measured  using the US$1.90-a-day 2011 purchasing power parity (PPP) poverty line. Past performance does not guarantee future results. All data is from sources believed to be reliable but cannot be guaranteed or warranted.</a:t>
            </a:r>
          </a:p>
        </p:txBody>
      </p:sp>
      <p:cxnSp>
        <p:nvCxnSpPr>
          <p:cNvPr id="12" name="Straight Connector 11">
            <a:extLst>
              <a:ext uri="{FF2B5EF4-FFF2-40B4-BE49-F238E27FC236}">
                <a16:creationId xmlns:a16="http://schemas.microsoft.com/office/drawing/2014/main" id="{9B6A6F16-1D7E-EC44-9874-F9C4DB3B72BA}"/>
              </a:ext>
            </a:extLst>
          </p:cNvPr>
          <p:cNvCxnSpPr>
            <a:cxnSpLocks/>
          </p:cNvCxnSpPr>
          <p:nvPr/>
        </p:nvCxnSpPr>
        <p:spPr>
          <a:xfrm>
            <a:off x="884229" y="1002552"/>
            <a:ext cx="7811902"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F101EFE-430E-49E6-97FC-84C0E7C9F11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7828" y="1418765"/>
            <a:ext cx="6688056" cy="4504203"/>
          </a:xfrm>
          <a:prstGeom prst="rect">
            <a:avLst/>
          </a:prstGeom>
        </p:spPr>
      </p:pic>
      <p:pic>
        <p:nvPicPr>
          <p:cNvPr id="6" name="Picture 5">
            <a:extLst>
              <a:ext uri="{FF2B5EF4-FFF2-40B4-BE49-F238E27FC236}">
                <a16:creationId xmlns:a16="http://schemas.microsoft.com/office/drawing/2014/main" id="{4A8730CF-4B01-8FD9-D972-A7A51AADC37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101404" y="3650111"/>
            <a:ext cx="5392770" cy="2593630"/>
          </a:xfrm>
          <a:prstGeom prst="rect">
            <a:avLst/>
          </a:prstGeom>
        </p:spPr>
      </p:pic>
      <p:grpSp>
        <p:nvGrpSpPr>
          <p:cNvPr id="10" name="Group 9">
            <a:extLst>
              <a:ext uri="{FF2B5EF4-FFF2-40B4-BE49-F238E27FC236}">
                <a16:creationId xmlns:a16="http://schemas.microsoft.com/office/drawing/2014/main" id="{FD39EC75-D6ED-FC60-8C56-C23E499BC4AB}"/>
              </a:ext>
            </a:extLst>
          </p:cNvPr>
          <p:cNvGrpSpPr/>
          <p:nvPr/>
        </p:nvGrpSpPr>
        <p:grpSpPr>
          <a:xfrm>
            <a:off x="8973313" y="1204021"/>
            <a:ext cx="2584703" cy="2937231"/>
            <a:chOff x="7973569" y="2061490"/>
            <a:chExt cx="2584703" cy="2937231"/>
          </a:xfrm>
        </p:grpSpPr>
        <p:sp>
          <p:nvSpPr>
            <p:cNvPr id="13" name="TextBox 12">
              <a:extLst>
                <a:ext uri="{FF2B5EF4-FFF2-40B4-BE49-F238E27FC236}">
                  <a16:creationId xmlns:a16="http://schemas.microsoft.com/office/drawing/2014/main" id="{6C5589E3-B0A7-D848-E478-5A396460F941}"/>
                </a:ext>
              </a:extLst>
            </p:cNvPr>
            <p:cNvSpPr txBox="1"/>
            <p:nvPr/>
          </p:nvSpPr>
          <p:spPr>
            <a:xfrm>
              <a:off x="8166598" y="2621196"/>
              <a:ext cx="2198643" cy="1836528"/>
            </a:xfrm>
            <a:prstGeom prst="rect">
              <a:avLst/>
            </a:prstGeom>
            <a:noFill/>
          </p:spPr>
          <p:txBody>
            <a:bodyPr wrap="square" rtlCol="0">
              <a:spAutoFit/>
            </a:bodyPr>
            <a:lstStyle/>
            <a:p>
              <a:pPr algn="ctr"/>
              <a:r>
                <a:rPr lang="en-US" sz="1400" dirty="0">
                  <a:solidFill>
                    <a:srgbClr val="003A5D"/>
                  </a:solidFill>
                  <a:latin typeface="Montserrat" pitchFamily="2" charset="77"/>
                </a:rPr>
                <a:t>From</a:t>
              </a:r>
            </a:p>
            <a:p>
              <a:pPr algn="ctr"/>
              <a:r>
                <a:rPr lang="en-US" sz="4267" b="1" dirty="0">
                  <a:solidFill>
                    <a:srgbClr val="00C4B3"/>
                  </a:solidFill>
                  <a:latin typeface="Montserrat ExtraBold" pitchFamily="2" charset="77"/>
                </a:rPr>
                <a:t>35%</a:t>
              </a:r>
            </a:p>
            <a:p>
              <a:pPr algn="ctr"/>
              <a:r>
                <a:rPr lang="en-US" sz="1400" dirty="0">
                  <a:solidFill>
                    <a:srgbClr val="003A5D"/>
                  </a:solidFill>
                  <a:latin typeface="Montserrat" pitchFamily="2" charset="77"/>
                </a:rPr>
                <a:t>living on $1.90 a day to </a:t>
              </a:r>
            </a:p>
            <a:p>
              <a:pPr algn="ctr"/>
              <a:r>
                <a:rPr lang="en-US" sz="4267" b="1" dirty="0">
                  <a:solidFill>
                    <a:srgbClr val="00C4B3"/>
                  </a:solidFill>
                  <a:latin typeface="Montserrat ExtraBold" pitchFamily="2" charset="77"/>
                </a:rPr>
                <a:t>8.4%</a:t>
              </a:r>
              <a:endParaRPr lang="en-US" sz="3200" b="1" dirty="0">
                <a:solidFill>
                  <a:srgbClr val="00C4B3"/>
                </a:solidFill>
                <a:latin typeface="Montserrat ExtraBold" pitchFamily="2" charset="77"/>
              </a:endParaRPr>
            </a:p>
          </p:txBody>
        </p:sp>
        <p:sp>
          <p:nvSpPr>
            <p:cNvPr id="14" name="Rectangle 13">
              <a:extLst>
                <a:ext uri="{FF2B5EF4-FFF2-40B4-BE49-F238E27FC236}">
                  <a16:creationId xmlns:a16="http://schemas.microsoft.com/office/drawing/2014/main" id="{9AE2F019-72DA-FA07-4025-AC166512DBBD}"/>
                </a:ext>
              </a:extLst>
            </p:cNvPr>
            <p:cNvSpPr/>
            <p:nvPr/>
          </p:nvSpPr>
          <p:spPr>
            <a:xfrm>
              <a:off x="7973569" y="2061490"/>
              <a:ext cx="2584703" cy="2937231"/>
            </a:xfrm>
            <a:prstGeom prst="rect">
              <a:avLst/>
            </a:prstGeom>
            <a:noFill/>
            <a:ln w="57150" cmpd="sng">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grpSp>
    </p:spTree>
    <p:extLst>
      <p:ext uri="{BB962C8B-B14F-4D97-AF65-F5344CB8AC3E}">
        <p14:creationId xmlns:p14="http://schemas.microsoft.com/office/powerpoint/2010/main" val="387353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7954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9749951" y="1656227"/>
            <a:ext cx="1909497" cy="369332"/>
          </a:xfrm>
          <a:prstGeom prst="rect">
            <a:avLst/>
          </a:prstGeom>
          <a:noFill/>
        </p:spPr>
        <p:txBody>
          <a:bodyPr wrap="none" rtlCol="0">
            <a:spAutoFit/>
          </a:bodyPr>
          <a:lstStyle/>
          <a:p>
            <a:r>
              <a:rPr lang="en-US" b="1" dirty="0">
                <a:solidFill>
                  <a:srgbClr val="003A5D"/>
                </a:solidFill>
                <a:latin typeface="Montserrat ExtraBold" pitchFamily="2" charset="77"/>
              </a:rPr>
              <a:t>$34,997 (2021)</a:t>
            </a:r>
          </a:p>
        </p:txBody>
      </p:sp>
      <p:sp>
        <p:nvSpPr>
          <p:cNvPr id="2" name="Title 1"/>
          <p:cNvSpPr>
            <a:spLocks noGrp="1"/>
          </p:cNvSpPr>
          <p:nvPr>
            <p:ph type="title"/>
          </p:nvPr>
        </p:nvSpPr>
        <p:spPr>
          <a:noFill/>
        </p:spPr>
        <p:txBody>
          <a:bodyPr anchor="b">
            <a:normAutofit/>
          </a:bodyPr>
          <a:lstStyle/>
          <a:p>
            <a:r>
              <a:rPr lang="en-US" sz="2800" dirty="0"/>
              <a:t>Korean Per Capita GDP</a:t>
            </a:r>
          </a:p>
        </p:txBody>
      </p:sp>
      <p:sp>
        <p:nvSpPr>
          <p:cNvPr id="13" name="Text Placeholder 12">
            <a:extLst>
              <a:ext uri="{FF2B5EF4-FFF2-40B4-BE49-F238E27FC236}">
                <a16:creationId xmlns:a16="http://schemas.microsoft.com/office/drawing/2014/main" id="{607BC523-8196-C247-A52A-822CC4CBACDE}"/>
              </a:ext>
            </a:extLst>
          </p:cNvPr>
          <p:cNvSpPr>
            <a:spLocks noGrp="1"/>
          </p:cNvSpPr>
          <p:nvPr>
            <p:ph type="body" sz="quarter" idx="10"/>
          </p:nvPr>
        </p:nvSpPr>
        <p:spPr/>
        <p:txBody>
          <a:bodyPr/>
          <a:lstStyle/>
          <a:p>
            <a:r>
              <a:rPr lang="en-US" dirty="0"/>
              <a:t>1950 - 202</a:t>
            </a:r>
          </a:p>
        </p:txBody>
      </p:sp>
      <p:sp>
        <p:nvSpPr>
          <p:cNvPr id="10" name="Text Placeholder 9">
            <a:extLst>
              <a:ext uri="{FF2B5EF4-FFF2-40B4-BE49-F238E27FC236}">
                <a16:creationId xmlns:a16="http://schemas.microsoft.com/office/drawing/2014/main" id="{2D404342-2287-E547-88DD-F9160AFE8282}"/>
              </a:ext>
            </a:extLst>
          </p:cNvPr>
          <p:cNvSpPr>
            <a:spLocks noGrp="1"/>
          </p:cNvSpPr>
          <p:nvPr>
            <p:ph type="body" sz="quarter" idx="11"/>
          </p:nvPr>
        </p:nvSpPr>
        <p:spPr/>
        <p:txBody>
          <a:bodyPr/>
          <a:lstStyle/>
          <a:p>
            <a:r>
              <a:rPr lang="en-US" b="1" dirty="0"/>
              <a:t>Sources:  </a:t>
            </a:r>
            <a:r>
              <a:rPr lang="en-US" dirty="0"/>
              <a:t>Agnus Madison through 2014; 2016/2019 data are CIA World Factbook Estimate. Past performance does not guarantee future results. All data is from sources believed to be reliable but cannot be guaranteed or warranted.</a:t>
            </a:r>
          </a:p>
        </p:txBody>
      </p:sp>
      <p:sp>
        <p:nvSpPr>
          <p:cNvPr id="3" name="TextBox 2"/>
          <p:cNvSpPr txBox="1"/>
          <p:nvPr/>
        </p:nvSpPr>
        <p:spPr>
          <a:xfrm>
            <a:off x="9429203" y="5916680"/>
            <a:ext cx="534121" cy="276999"/>
          </a:xfrm>
          <a:prstGeom prst="rect">
            <a:avLst/>
          </a:prstGeom>
          <a:noFill/>
        </p:spPr>
        <p:txBody>
          <a:bodyPr wrap="square" rtlCol="0">
            <a:spAutoFit/>
          </a:bodyPr>
          <a:lstStyle/>
          <a:p>
            <a:r>
              <a:rPr lang="en-US" sz="1200" b="1" dirty="0">
                <a:solidFill>
                  <a:srgbClr val="58595B"/>
                </a:solidFill>
                <a:latin typeface="Montserrat SemiBold" pitchFamily="2" charset="77"/>
              </a:rPr>
              <a:t>2018</a:t>
            </a:r>
          </a:p>
        </p:txBody>
      </p:sp>
      <p:grpSp>
        <p:nvGrpSpPr>
          <p:cNvPr id="36" name="Group 35">
            <a:extLst>
              <a:ext uri="{FF2B5EF4-FFF2-40B4-BE49-F238E27FC236}">
                <a16:creationId xmlns:a16="http://schemas.microsoft.com/office/drawing/2014/main" id="{16ADBFAA-0555-304D-81D2-C28E176A2FC1}"/>
              </a:ext>
            </a:extLst>
          </p:cNvPr>
          <p:cNvGrpSpPr/>
          <p:nvPr/>
        </p:nvGrpSpPr>
        <p:grpSpPr>
          <a:xfrm>
            <a:off x="884229" y="1562396"/>
            <a:ext cx="10774328" cy="4667354"/>
            <a:chOff x="1385866" y="991012"/>
            <a:chExt cx="9710607" cy="5089935"/>
          </a:xfrm>
        </p:grpSpPr>
        <p:sp>
          <p:nvSpPr>
            <p:cNvPr id="4" name="Rectangle 3">
              <a:extLst>
                <a:ext uri="{FF2B5EF4-FFF2-40B4-BE49-F238E27FC236}">
                  <a16:creationId xmlns:a16="http://schemas.microsoft.com/office/drawing/2014/main" id="{F0763C53-EB5D-A744-B493-0FF410E97CC7}"/>
                </a:ext>
              </a:extLst>
            </p:cNvPr>
            <p:cNvSpPr/>
            <p:nvPr/>
          </p:nvSpPr>
          <p:spPr>
            <a:xfrm>
              <a:off x="2593708" y="1294724"/>
              <a:ext cx="3402358" cy="547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2.bp.blogspot.com/_-EMpadQx4hM/TCdViAeIYDI/AAAAAAAAAUk/vD37hJxpNg8/s1600/north.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338125" y="1294724"/>
              <a:ext cx="6757108" cy="41078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Chart 13"/>
            <p:cNvGraphicFramePr/>
            <p:nvPr>
              <p:extLst>
                <p:ext uri="{D42A27DB-BD31-4B8C-83A1-F6EECF244321}">
                  <p14:modId xmlns:p14="http://schemas.microsoft.com/office/powerpoint/2010/main" val="231859966"/>
                </p:ext>
              </p:extLst>
            </p:nvPr>
          </p:nvGraphicFramePr>
          <p:xfrm>
            <a:off x="1385866" y="991012"/>
            <a:ext cx="8067489" cy="5089935"/>
          </p:xfrm>
          <a:graphic>
            <a:graphicData uri="http://schemas.openxmlformats.org/drawingml/2006/chart">
              <c:chart xmlns:c="http://schemas.openxmlformats.org/drawingml/2006/chart" xmlns:r="http://schemas.openxmlformats.org/officeDocument/2006/relationships" r:id="rId4"/>
            </a:graphicData>
          </a:graphic>
        </p:graphicFrame>
        <p:cxnSp>
          <p:nvCxnSpPr>
            <p:cNvPr id="18" name="Straight Connector 17"/>
            <p:cNvCxnSpPr/>
            <p:nvPr/>
          </p:nvCxnSpPr>
          <p:spPr>
            <a:xfrm flipV="1">
              <a:off x="2749793" y="2752913"/>
              <a:ext cx="182880" cy="1"/>
            </a:xfrm>
            <a:prstGeom prst="line">
              <a:avLst/>
            </a:prstGeom>
            <a:ln w="38100">
              <a:solidFill>
                <a:schemeClr val="accent1">
                  <a:lumMod val="75000"/>
                  <a:alpha val="52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39323" y="2752911"/>
              <a:ext cx="1828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30870" y="5076574"/>
              <a:ext cx="1965603" cy="369332"/>
            </a:xfrm>
            <a:prstGeom prst="rect">
              <a:avLst/>
            </a:prstGeom>
            <a:noFill/>
          </p:spPr>
          <p:txBody>
            <a:bodyPr wrap="none" rtlCol="0">
              <a:spAutoFit/>
            </a:bodyPr>
            <a:lstStyle/>
            <a:p>
              <a:r>
                <a:rPr lang="en-US" b="1" dirty="0">
                  <a:solidFill>
                    <a:srgbClr val="003A5D"/>
                  </a:solidFill>
                  <a:latin typeface="Montserrat ExtraBold" pitchFamily="2" charset="77"/>
                </a:rPr>
                <a:t>$1,300 </a:t>
              </a:r>
              <a:r>
                <a:rPr lang="en-US" sz="1400" b="1" dirty="0">
                  <a:solidFill>
                    <a:srgbClr val="003A5D"/>
                  </a:solidFill>
                  <a:latin typeface="Montserrat ExtraBold" pitchFamily="2" charset="77"/>
                </a:rPr>
                <a:t>(2016 est.)</a:t>
              </a:r>
              <a:endParaRPr lang="en-US" b="1" dirty="0">
                <a:solidFill>
                  <a:srgbClr val="003A5D"/>
                </a:solidFill>
                <a:latin typeface="Montserrat ExtraBold" pitchFamily="2" charset="77"/>
              </a:endParaRPr>
            </a:p>
          </p:txBody>
        </p:sp>
        <p:sp>
          <p:nvSpPr>
            <p:cNvPr id="25" name="TextBox 24"/>
            <p:cNvSpPr txBox="1"/>
            <p:nvPr/>
          </p:nvSpPr>
          <p:spPr>
            <a:xfrm>
              <a:off x="2907231" y="2586232"/>
              <a:ext cx="1615511" cy="335643"/>
            </a:xfrm>
            <a:prstGeom prst="rect">
              <a:avLst/>
            </a:prstGeom>
            <a:noFill/>
          </p:spPr>
          <p:txBody>
            <a:bodyPr wrap="none" rtlCol="0">
              <a:spAutoFit/>
            </a:bodyPr>
            <a:lstStyle/>
            <a:p>
              <a:r>
                <a:rPr lang="en-US" sz="1400" b="1" dirty="0">
                  <a:solidFill>
                    <a:srgbClr val="58595B"/>
                  </a:solidFill>
                  <a:latin typeface="Montserrat SemiBold" pitchFamily="2" charset="77"/>
                </a:rPr>
                <a:t>South Korea GDP</a:t>
              </a:r>
            </a:p>
          </p:txBody>
        </p:sp>
        <p:sp>
          <p:nvSpPr>
            <p:cNvPr id="26" name="TextBox 25"/>
            <p:cNvSpPr txBox="1"/>
            <p:nvPr/>
          </p:nvSpPr>
          <p:spPr>
            <a:xfrm>
              <a:off x="4806906" y="2586232"/>
              <a:ext cx="1603953" cy="335643"/>
            </a:xfrm>
            <a:prstGeom prst="rect">
              <a:avLst/>
            </a:prstGeom>
            <a:noFill/>
          </p:spPr>
          <p:txBody>
            <a:bodyPr wrap="none" rtlCol="0">
              <a:spAutoFit/>
            </a:bodyPr>
            <a:lstStyle/>
            <a:p>
              <a:r>
                <a:rPr lang="en-US" sz="1400" b="1" dirty="0">
                  <a:solidFill>
                    <a:srgbClr val="58595B"/>
                  </a:solidFill>
                  <a:latin typeface="Montserrat SemiBold" pitchFamily="2" charset="77"/>
                </a:rPr>
                <a:t>North Korea GDP</a:t>
              </a:r>
            </a:p>
          </p:txBody>
        </p:sp>
        <p:sp>
          <p:nvSpPr>
            <p:cNvPr id="6" name="Rectangle 5"/>
            <p:cNvSpPr/>
            <p:nvPr/>
          </p:nvSpPr>
          <p:spPr>
            <a:xfrm>
              <a:off x="2593708" y="1841852"/>
              <a:ext cx="2011363" cy="537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cxnSp>
          <p:nvCxnSpPr>
            <p:cNvPr id="15" name="Straight Connector 14"/>
            <p:cNvCxnSpPr>
              <a:cxnSpLocks/>
            </p:cNvCxnSpPr>
            <p:nvPr/>
          </p:nvCxnSpPr>
          <p:spPr>
            <a:xfrm flipV="1">
              <a:off x="8995418" y="1331384"/>
              <a:ext cx="345933" cy="138112"/>
            </a:xfrm>
            <a:prstGeom prst="line">
              <a:avLst/>
            </a:prstGeom>
            <a:ln w="15875">
              <a:solidFill>
                <a:srgbClr val="5B727F"/>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AF113BAD-314A-9C4A-933C-98B86C9575AF}"/>
              </a:ext>
            </a:extLst>
          </p:cNvPr>
          <p:cNvCxnSpPr>
            <a:cxnSpLocks/>
          </p:cNvCxnSpPr>
          <p:nvPr/>
        </p:nvCxnSpPr>
        <p:spPr>
          <a:xfrm>
            <a:off x="884229" y="1002552"/>
            <a:ext cx="7385128"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53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 Korea vs. North Korea</a:t>
            </a:r>
          </a:p>
        </p:txBody>
      </p:sp>
      <p:sp>
        <p:nvSpPr>
          <p:cNvPr id="3" name="Text Placeholder 2">
            <a:extLst>
              <a:ext uri="{FF2B5EF4-FFF2-40B4-BE49-F238E27FC236}">
                <a16:creationId xmlns:a16="http://schemas.microsoft.com/office/drawing/2014/main" id="{0C43D448-CF46-F842-B1F3-5505B292629C}"/>
              </a:ext>
            </a:extLst>
          </p:cNvPr>
          <p:cNvSpPr>
            <a:spLocks noGrp="1"/>
          </p:cNvSpPr>
          <p:nvPr>
            <p:ph type="body" sz="quarter" idx="11"/>
          </p:nvPr>
        </p:nvSpPr>
        <p:spPr/>
        <p:txBody>
          <a:bodyPr/>
          <a:lstStyle/>
          <a:p>
            <a:r>
              <a:rPr lang="en-US" b="1" dirty="0"/>
              <a:t>Source: </a:t>
            </a:r>
            <a:r>
              <a:rPr lang="en-US" dirty="0"/>
              <a:t>World Health Organization, CIA World Factbook. For 2020. Past performance does not guarantee future results. All data is from sources believed to be reliable but cannot be guaranteed or warranted.</a:t>
            </a:r>
          </a:p>
        </p:txBody>
      </p:sp>
      <p:sp>
        <p:nvSpPr>
          <p:cNvPr id="9" name="TextBox 8"/>
          <p:cNvSpPr txBox="1"/>
          <p:nvPr/>
        </p:nvSpPr>
        <p:spPr>
          <a:xfrm>
            <a:off x="7445149" y="5067878"/>
            <a:ext cx="3087705" cy="369332"/>
          </a:xfrm>
          <a:prstGeom prst="rect">
            <a:avLst/>
          </a:prstGeom>
          <a:noFill/>
        </p:spPr>
        <p:txBody>
          <a:bodyPr wrap="none" rtlCol="0">
            <a:spAutoFit/>
          </a:bodyPr>
          <a:lstStyle/>
          <a:p>
            <a:r>
              <a:rPr lang="en-US" b="1" dirty="0">
                <a:solidFill>
                  <a:srgbClr val="58595B"/>
                </a:solidFill>
                <a:latin typeface="Montserrat" pitchFamily="2" charset="77"/>
              </a:rPr>
              <a:t>Life Expectancy at Birth</a:t>
            </a:r>
          </a:p>
        </p:txBody>
      </p:sp>
      <p:sp>
        <p:nvSpPr>
          <p:cNvPr id="13" name="TextBox 12"/>
          <p:cNvSpPr txBox="1"/>
          <p:nvPr/>
        </p:nvSpPr>
        <p:spPr>
          <a:xfrm>
            <a:off x="1658777" y="5067878"/>
            <a:ext cx="4169731" cy="369332"/>
          </a:xfrm>
          <a:prstGeom prst="rect">
            <a:avLst/>
          </a:prstGeom>
          <a:noFill/>
        </p:spPr>
        <p:txBody>
          <a:bodyPr wrap="none" rtlCol="0">
            <a:spAutoFit/>
          </a:bodyPr>
          <a:lstStyle/>
          <a:p>
            <a:r>
              <a:rPr lang="en-US" b="1" dirty="0">
                <a:solidFill>
                  <a:srgbClr val="58595B"/>
                </a:solidFill>
                <a:latin typeface="Montserrat" pitchFamily="2" charset="77"/>
              </a:rPr>
              <a:t>Infant Mortality (per 1,000 births)</a:t>
            </a:r>
          </a:p>
        </p:txBody>
      </p:sp>
      <p:grpSp>
        <p:nvGrpSpPr>
          <p:cNvPr id="14" name="Group 13"/>
          <p:cNvGrpSpPr/>
          <p:nvPr/>
        </p:nvGrpSpPr>
        <p:grpSpPr>
          <a:xfrm>
            <a:off x="1035465" y="2561883"/>
            <a:ext cx="163208" cy="255156"/>
            <a:chOff x="535249" y="1734705"/>
            <a:chExt cx="428244" cy="669510"/>
          </a:xfrm>
        </p:grpSpPr>
        <p:sp>
          <p:nvSpPr>
            <p:cNvPr id="4" name="Rectangle 3"/>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6" name="Oval 5"/>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7" name="Group 16"/>
          <p:cNvGrpSpPr/>
          <p:nvPr/>
        </p:nvGrpSpPr>
        <p:grpSpPr>
          <a:xfrm>
            <a:off x="9179243" y="1698567"/>
            <a:ext cx="1409452" cy="2759423"/>
            <a:chOff x="535249" y="1734705"/>
            <a:chExt cx="428244" cy="795959"/>
          </a:xfrm>
          <a:solidFill>
            <a:schemeClr val="accent4">
              <a:lumMod val="75000"/>
            </a:schemeClr>
          </a:solidFill>
        </p:grpSpPr>
        <p:sp>
          <p:nvSpPr>
            <p:cNvPr id="18" name="Rectangle 17"/>
            <p:cNvSpPr/>
            <p:nvPr/>
          </p:nvSpPr>
          <p:spPr>
            <a:xfrm>
              <a:off x="535249" y="1935827"/>
              <a:ext cx="428244" cy="59483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9" name="Oval 18"/>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20" name="Group 19"/>
          <p:cNvGrpSpPr/>
          <p:nvPr/>
        </p:nvGrpSpPr>
        <p:grpSpPr>
          <a:xfrm>
            <a:off x="1282904" y="2561883"/>
            <a:ext cx="163208" cy="255156"/>
            <a:chOff x="535249" y="1734705"/>
            <a:chExt cx="428244" cy="669510"/>
          </a:xfrm>
        </p:grpSpPr>
        <p:sp>
          <p:nvSpPr>
            <p:cNvPr id="21" name="Rectangle 20"/>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22" name="Oval 21"/>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23" name="Group 22"/>
          <p:cNvGrpSpPr/>
          <p:nvPr/>
        </p:nvGrpSpPr>
        <p:grpSpPr>
          <a:xfrm>
            <a:off x="1530343" y="2561883"/>
            <a:ext cx="163208" cy="255156"/>
            <a:chOff x="535249" y="1734705"/>
            <a:chExt cx="428244" cy="669510"/>
          </a:xfrm>
        </p:grpSpPr>
        <p:sp>
          <p:nvSpPr>
            <p:cNvPr id="24" name="Rectangle 23"/>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25" name="Oval 24"/>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26" name="Group 25"/>
          <p:cNvGrpSpPr/>
          <p:nvPr/>
        </p:nvGrpSpPr>
        <p:grpSpPr>
          <a:xfrm>
            <a:off x="1777781" y="2561883"/>
            <a:ext cx="163208" cy="255156"/>
            <a:chOff x="535249" y="1734705"/>
            <a:chExt cx="428244" cy="669510"/>
          </a:xfrm>
        </p:grpSpPr>
        <p:sp>
          <p:nvSpPr>
            <p:cNvPr id="27" name="Rectangle 26"/>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28" name="Oval 27"/>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29" name="Group 28"/>
          <p:cNvGrpSpPr/>
          <p:nvPr/>
        </p:nvGrpSpPr>
        <p:grpSpPr>
          <a:xfrm>
            <a:off x="2025220" y="2561883"/>
            <a:ext cx="163208" cy="255156"/>
            <a:chOff x="535249" y="1734705"/>
            <a:chExt cx="428244" cy="669510"/>
          </a:xfrm>
        </p:grpSpPr>
        <p:sp>
          <p:nvSpPr>
            <p:cNvPr id="30" name="Rectangle 29"/>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3A5D"/>
                </a:solidFill>
              </a:endParaRPr>
            </a:p>
          </p:txBody>
        </p:sp>
        <p:sp>
          <p:nvSpPr>
            <p:cNvPr id="31" name="Oval 30"/>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3A5D"/>
                </a:solidFill>
              </a:endParaRPr>
            </a:p>
          </p:txBody>
        </p:sp>
      </p:grpSp>
      <p:grpSp>
        <p:nvGrpSpPr>
          <p:cNvPr id="32" name="Group 31"/>
          <p:cNvGrpSpPr/>
          <p:nvPr/>
        </p:nvGrpSpPr>
        <p:grpSpPr>
          <a:xfrm>
            <a:off x="2272659" y="2561883"/>
            <a:ext cx="163208" cy="255156"/>
            <a:chOff x="535249" y="1734705"/>
            <a:chExt cx="428244" cy="669510"/>
          </a:xfrm>
        </p:grpSpPr>
        <p:sp>
          <p:nvSpPr>
            <p:cNvPr id="33" name="Rectangle 32"/>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34" name="Oval 33"/>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35" name="Group 34"/>
          <p:cNvGrpSpPr/>
          <p:nvPr/>
        </p:nvGrpSpPr>
        <p:grpSpPr>
          <a:xfrm>
            <a:off x="2520097" y="2561883"/>
            <a:ext cx="163208" cy="255156"/>
            <a:chOff x="535249" y="1734705"/>
            <a:chExt cx="428244" cy="669510"/>
          </a:xfrm>
        </p:grpSpPr>
        <p:sp>
          <p:nvSpPr>
            <p:cNvPr id="36" name="Rectangle 35"/>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37" name="Oval 36"/>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38" name="Group 37"/>
          <p:cNvGrpSpPr/>
          <p:nvPr/>
        </p:nvGrpSpPr>
        <p:grpSpPr>
          <a:xfrm>
            <a:off x="2767536" y="2561883"/>
            <a:ext cx="163208" cy="255156"/>
            <a:chOff x="535249" y="1734705"/>
            <a:chExt cx="428244" cy="669510"/>
          </a:xfrm>
        </p:grpSpPr>
        <p:sp>
          <p:nvSpPr>
            <p:cNvPr id="39" name="Rectangle 38"/>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40" name="Oval 39"/>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41" name="Group 40"/>
          <p:cNvGrpSpPr/>
          <p:nvPr/>
        </p:nvGrpSpPr>
        <p:grpSpPr>
          <a:xfrm>
            <a:off x="3014975" y="2561883"/>
            <a:ext cx="163208" cy="255156"/>
            <a:chOff x="535249" y="1734705"/>
            <a:chExt cx="428244" cy="669510"/>
          </a:xfrm>
        </p:grpSpPr>
        <p:sp>
          <p:nvSpPr>
            <p:cNvPr id="42" name="Rectangle 41"/>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43" name="Oval 42"/>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44" name="Group 43"/>
          <p:cNvGrpSpPr/>
          <p:nvPr/>
        </p:nvGrpSpPr>
        <p:grpSpPr>
          <a:xfrm>
            <a:off x="3262408" y="2561883"/>
            <a:ext cx="163208" cy="255156"/>
            <a:chOff x="535249" y="1734705"/>
            <a:chExt cx="428244" cy="669510"/>
          </a:xfrm>
        </p:grpSpPr>
        <p:sp>
          <p:nvSpPr>
            <p:cNvPr id="45" name="Rectangle 44"/>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46" name="Oval 45"/>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47" name="Group 46"/>
          <p:cNvGrpSpPr/>
          <p:nvPr/>
        </p:nvGrpSpPr>
        <p:grpSpPr>
          <a:xfrm>
            <a:off x="1030041" y="2911290"/>
            <a:ext cx="163208" cy="255156"/>
            <a:chOff x="535249" y="1734705"/>
            <a:chExt cx="428244" cy="669510"/>
          </a:xfrm>
        </p:grpSpPr>
        <p:sp>
          <p:nvSpPr>
            <p:cNvPr id="48" name="Rectangle 47"/>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49" name="Oval 48"/>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50" name="Group 49"/>
          <p:cNvGrpSpPr/>
          <p:nvPr/>
        </p:nvGrpSpPr>
        <p:grpSpPr>
          <a:xfrm>
            <a:off x="1277480" y="2911290"/>
            <a:ext cx="163208" cy="255156"/>
            <a:chOff x="535249" y="1734705"/>
            <a:chExt cx="428244" cy="669510"/>
          </a:xfrm>
        </p:grpSpPr>
        <p:sp>
          <p:nvSpPr>
            <p:cNvPr id="51" name="Rectangle 50"/>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52" name="Oval 51"/>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53" name="Group 52"/>
          <p:cNvGrpSpPr/>
          <p:nvPr/>
        </p:nvGrpSpPr>
        <p:grpSpPr>
          <a:xfrm>
            <a:off x="1524919" y="2911290"/>
            <a:ext cx="163208" cy="255156"/>
            <a:chOff x="535249" y="1734705"/>
            <a:chExt cx="428244" cy="669510"/>
          </a:xfrm>
        </p:grpSpPr>
        <p:sp>
          <p:nvSpPr>
            <p:cNvPr id="54" name="Rectangle 53"/>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55" name="Oval 54"/>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56" name="Group 55"/>
          <p:cNvGrpSpPr/>
          <p:nvPr/>
        </p:nvGrpSpPr>
        <p:grpSpPr>
          <a:xfrm>
            <a:off x="1772357" y="2911290"/>
            <a:ext cx="163208" cy="255156"/>
            <a:chOff x="535249" y="1734705"/>
            <a:chExt cx="428244" cy="669510"/>
          </a:xfrm>
        </p:grpSpPr>
        <p:sp>
          <p:nvSpPr>
            <p:cNvPr id="57" name="Rectangle 56"/>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58" name="Oval 57"/>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59" name="Group 58"/>
          <p:cNvGrpSpPr/>
          <p:nvPr/>
        </p:nvGrpSpPr>
        <p:grpSpPr>
          <a:xfrm>
            <a:off x="2019796" y="2911290"/>
            <a:ext cx="163208" cy="255156"/>
            <a:chOff x="535249" y="1734705"/>
            <a:chExt cx="428244" cy="669510"/>
          </a:xfrm>
        </p:grpSpPr>
        <p:sp>
          <p:nvSpPr>
            <p:cNvPr id="60" name="Rectangle 59"/>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61" name="Oval 60"/>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62" name="Group 61"/>
          <p:cNvGrpSpPr/>
          <p:nvPr/>
        </p:nvGrpSpPr>
        <p:grpSpPr>
          <a:xfrm>
            <a:off x="2267235" y="2911290"/>
            <a:ext cx="163208" cy="255156"/>
            <a:chOff x="535249" y="1734705"/>
            <a:chExt cx="428244" cy="669510"/>
          </a:xfrm>
        </p:grpSpPr>
        <p:sp>
          <p:nvSpPr>
            <p:cNvPr id="63" name="Rectangle 62"/>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64" name="Oval 63"/>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65" name="Group 64"/>
          <p:cNvGrpSpPr/>
          <p:nvPr/>
        </p:nvGrpSpPr>
        <p:grpSpPr>
          <a:xfrm>
            <a:off x="2514673" y="2911290"/>
            <a:ext cx="163208" cy="255156"/>
            <a:chOff x="535249" y="1734705"/>
            <a:chExt cx="428244" cy="669510"/>
          </a:xfrm>
        </p:grpSpPr>
        <p:sp>
          <p:nvSpPr>
            <p:cNvPr id="66" name="Rectangle 65"/>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67" name="Oval 66"/>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68" name="Group 67"/>
          <p:cNvGrpSpPr/>
          <p:nvPr/>
        </p:nvGrpSpPr>
        <p:grpSpPr>
          <a:xfrm>
            <a:off x="2762112" y="2911290"/>
            <a:ext cx="163208" cy="255156"/>
            <a:chOff x="535249" y="1734705"/>
            <a:chExt cx="428244" cy="669510"/>
          </a:xfrm>
        </p:grpSpPr>
        <p:sp>
          <p:nvSpPr>
            <p:cNvPr id="69" name="Rectangle 68"/>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70" name="Oval 69"/>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71" name="Group 70"/>
          <p:cNvGrpSpPr/>
          <p:nvPr/>
        </p:nvGrpSpPr>
        <p:grpSpPr>
          <a:xfrm>
            <a:off x="3009551" y="2911290"/>
            <a:ext cx="163208" cy="255156"/>
            <a:chOff x="535249" y="1734705"/>
            <a:chExt cx="428244" cy="669510"/>
          </a:xfrm>
        </p:grpSpPr>
        <p:sp>
          <p:nvSpPr>
            <p:cNvPr id="72" name="Rectangle 71"/>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73" name="Oval 72"/>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74" name="Group 73"/>
          <p:cNvGrpSpPr/>
          <p:nvPr/>
        </p:nvGrpSpPr>
        <p:grpSpPr>
          <a:xfrm>
            <a:off x="3256984" y="2911290"/>
            <a:ext cx="163208" cy="255156"/>
            <a:chOff x="535249" y="1734705"/>
            <a:chExt cx="428244" cy="669510"/>
          </a:xfrm>
        </p:grpSpPr>
        <p:sp>
          <p:nvSpPr>
            <p:cNvPr id="75" name="Rectangle 74"/>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76" name="Oval 75"/>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77" name="Group 76"/>
          <p:cNvGrpSpPr/>
          <p:nvPr/>
        </p:nvGrpSpPr>
        <p:grpSpPr>
          <a:xfrm>
            <a:off x="1030041" y="3265631"/>
            <a:ext cx="163208" cy="255156"/>
            <a:chOff x="535249" y="1734705"/>
            <a:chExt cx="428244" cy="669510"/>
          </a:xfrm>
        </p:grpSpPr>
        <p:sp>
          <p:nvSpPr>
            <p:cNvPr id="78" name="Rectangle 77"/>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79" name="Oval 78"/>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80" name="Group 79"/>
          <p:cNvGrpSpPr/>
          <p:nvPr/>
        </p:nvGrpSpPr>
        <p:grpSpPr>
          <a:xfrm>
            <a:off x="1277480" y="3265631"/>
            <a:ext cx="163208" cy="255156"/>
            <a:chOff x="535249" y="1734705"/>
            <a:chExt cx="428244" cy="669510"/>
          </a:xfrm>
        </p:grpSpPr>
        <p:sp>
          <p:nvSpPr>
            <p:cNvPr id="81" name="Rectangle 80"/>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82" name="Oval 81"/>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83" name="Group 82"/>
          <p:cNvGrpSpPr/>
          <p:nvPr/>
        </p:nvGrpSpPr>
        <p:grpSpPr>
          <a:xfrm>
            <a:off x="1524919" y="3265631"/>
            <a:ext cx="163208" cy="255156"/>
            <a:chOff x="535249" y="1734705"/>
            <a:chExt cx="428244" cy="669510"/>
          </a:xfrm>
        </p:grpSpPr>
        <p:sp>
          <p:nvSpPr>
            <p:cNvPr id="84" name="Rectangle 83"/>
            <p:cNvSpPr/>
            <p:nvPr/>
          </p:nvSpPr>
          <p:spPr>
            <a:xfrm>
              <a:off x="535249" y="1935827"/>
              <a:ext cx="428244" cy="468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85" name="Oval 84"/>
            <p:cNvSpPr/>
            <p:nvPr/>
          </p:nvSpPr>
          <p:spPr>
            <a:xfrm>
              <a:off x="535249" y="1734705"/>
              <a:ext cx="428244" cy="42824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86" name="Group 85"/>
          <p:cNvGrpSpPr/>
          <p:nvPr/>
        </p:nvGrpSpPr>
        <p:grpSpPr>
          <a:xfrm>
            <a:off x="1772357" y="3265631"/>
            <a:ext cx="163208" cy="255156"/>
            <a:chOff x="535249" y="1734705"/>
            <a:chExt cx="428244" cy="669510"/>
          </a:xfrm>
          <a:solidFill>
            <a:schemeClr val="bg2"/>
          </a:solidFill>
        </p:grpSpPr>
        <p:sp>
          <p:nvSpPr>
            <p:cNvPr id="87" name="Rectangle 86"/>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88" name="Oval 87"/>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89" name="Group 88"/>
          <p:cNvGrpSpPr/>
          <p:nvPr/>
        </p:nvGrpSpPr>
        <p:grpSpPr>
          <a:xfrm>
            <a:off x="2019796" y="3265631"/>
            <a:ext cx="163208" cy="255156"/>
            <a:chOff x="535249" y="1734705"/>
            <a:chExt cx="428244" cy="669510"/>
          </a:xfrm>
          <a:solidFill>
            <a:schemeClr val="bg2"/>
          </a:solidFill>
        </p:grpSpPr>
        <p:sp>
          <p:nvSpPr>
            <p:cNvPr id="90" name="Rectangle 89"/>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91" name="Oval 90"/>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92" name="Group 91"/>
          <p:cNvGrpSpPr/>
          <p:nvPr/>
        </p:nvGrpSpPr>
        <p:grpSpPr>
          <a:xfrm>
            <a:off x="2267235" y="3265631"/>
            <a:ext cx="163208" cy="255156"/>
            <a:chOff x="535249" y="1734705"/>
            <a:chExt cx="428244" cy="669510"/>
          </a:xfrm>
          <a:solidFill>
            <a:schemeClr val="bg2"/>
          </a:solidFill>
        </p:grpSpPr>
        <p:sp>
          <p:nvSpPr>
            <p:cNvPr id="93" name="Rectangle 92"/>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94" name="Oval 93"/>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95" name="Group 94"/>
          <p:cNvGrpSpPr/>
          <p:nvPr/>
        </p:nvGrpSpPr>
        <p:grpSpPr>
          <a:xfrm>
            <a:off x="2514673" y="3265631"/>
            <a:ext cx="163208" cy="255156"/>
            <a:chOff x="535249" y="1734705"/>
            <a:chExt cx="428244" cy="669510"/>
          </a:xfrm>
          <a:solidFill>
            <a:schemeClr val="bg2"/>
          </a:solidFill>
        </p:grpSpPr>
        <p:sp>
          <p:nvSpPr>
            <p:cNvPr id="96" name="Rectangle 95"/>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97" name="Oval 96"/>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98" name="Group 97"/>
          <p:cNvGrpSpPr/>
          <p:nvPr/>
        </p:nvGrpSpPr>
        <p:grpSpPr>
          <a:xfrm>
            <a:off x="2762112" y="3265631"/>
            <a:ext cx="163208" cy="255156"/>
            <a:chOff x="535249" y="1734705"/>
            <a:chExt cx="428244" cy="669510"/>
          </a:xfrm>
          <a:solidFill>
            <a:schemeClr val="bg2"/>
          </a:solidFill>
        </p:grpSpPr>
        <p:sp>
          <p:nvSpPr>
            <p:cNvPr id="99" name="Rectangle 98"/>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00" name="Oval 99"/>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01" name="Group 100"/>
          <p:cNvGrpSpPr/>
          <p:nvPr/>
        </p:nvGrpSpPr>
        <p:grpSpPr>
          <a:xfrm>
            <a:off x="3009551" y="3265631"/>
            <a:ext cx="163208" cy="255156"/>
            <a:chOff x="535249" y="1734705"/>
            <a:chExt cx="428244" cy="669510"/>
          </a:xfrm>
          <a:solidFill>
            <a:schemeClr val="bg2"/>
          </a:solidFill>
        </p:grpSpPr>
        <p:sp>
          <p:nvSpPr>
            <p:cNvPr id="102" name="Rectangle 101"/>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03" name="Oval 102"/>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04" name="Group 103"/>
          <p:cNvGrpSpPr/>
          <p:nvPr/>
        </p:nvGrpSpPr>
        <p:grpSpPr>
          <a:xfrm>
            <a:off x="3256984" y="3265631"/>
            <a:ext cx="163208" cy="255156"/>
            <a:chOff x="535249" y="1734705"/>
            <a:chExt cx="428244" cy="669510"/>
          </a:xfrm>
          <a:solidFill>
            <a:schemeClr val="bg2"/>
          </a:solidFill>
        </p:grpSpPr>
        <p:sp>
          <p:nvSpPr>
            <p:cNvPr id="105" name="Rectangle 104"/>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06" name="Oval 105"/>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sp>
        <p:nvSpPr>
          <p:cNvPr id="16" name="Rectangle 15"/>
          <p:cNvSpPr/>
          <p:nvPr/>
        </p:nvSpPr>
        <p:spPr>
          <a:xfrm>
            <a:off x="1582074" y="3220361"/>
            <a:ext cx="153407" cy="411825"/>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nvGrpSpPr>
          <p:cNvPr id="108" name="Group 107"/>
          <p:cNvGrpSpPr/>
          <p:nvPr/>
        </p:nvGrpSpPr>
        <p:grpSpPr>
          <a:xfrm>
            <a:off x="3957481" y="2557819"/>
            <a:ext cx="163208" cy="255156"/>
            <a:chOff x="535249" y="1734705"/>
            <a:chExt cx="428244" cy="669510"/>
          </a:xfrm>
          <a:solidFill>
            <a:schemeClr val="accent4">
              <a:lumMod val="75000"/>
            </a:schemeClr>
          </a:solidFill>
        </p:grpSpPr>
        <p:sp>
          <p:nvSpPr>
            <p:cNvPr id="109" name="Rectangle 108"/>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10" name="Oval 109"/>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11" name="Group 110"/>
          <p:cNvGrpSpPr/>
          <p:nvPr/>
        </p:nvGrpSpPr>
        <p:grpSpPr>
          <a:xfrm>
            <a:off x="4204920" y="2557819"/>
            <a:ext cx="163208" cy="255156"/>
            <a:chOff x="535249" y="1734705"/>
            <a:chExt cx="428244" cy="669510"/>
          </a:xfrm>
          <a:solidFill>
            <a:schemeClr val="accent4">
              <a:lumMod val="75000"/>
            </a:schemeClr>
          </a:solidFill>
        </p:grpSpPr>
        <p:sp>
          <p:nvSpPr>
            <p:cNvPr id="112" name="Rectangle 111"/>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13" name="Oval 112"/>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14" name="Group 113"/>
          <p:cNvGrpSpPr/>
          <p:nvPr/>
        </p:nvGrpSpPr>
        <p:grpSpPr>
          <a:xfrm>
            <a:off x="4452359" y="2557819"/>
            <a:ext cx="163208" cy="255156"/>
            <a:chOff x="535249" y="1734705"/>
            <a:chExt cx="428244" cy="669510"/>
          </a:xfrm>
          <a:solidFill>
            <a:schemeClr val="accent4">
              <a:lumMod val="75000"/>
            </a:schemeClr>
          </a:solidFill>
        </p:grpSpPr>
        <p:sp>
          <p:nvSpPr>
            <p:cNvPr id="115" name="Rectangle 114"/>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16" name="Oval 115"/>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17" name="Group 116"/>
          <p:cNvGrpSpPr/>
          <p:nvPr/>
        </p:nvGrpSpPr>
        <p:grpSpPr>
          <a:xfrm>
            <a:off x="4699797" y="2557819"/>
            <a:ext cx="163208" cy="255156"/>
            <a:chOff x="535249" y="1734705"/>
            <a:chExt cx="428244" cy="669510"/>
          </a:xfrm>
          <a:solidFill>
            <a:schemeClr val="bg2"/>
          </a:solidFill>
        </p:grpSpPr>
        <p:sp>
          <p:nvSpPr>
            <p:cNvPr id="118" name="Rectangle 117"/>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19" name="Oval 118"/>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20" name="Group 119"/>
          <p:cNvGrpSpPr/>
          <p:nvPr/>
        </p:nvGrpSpPr>
        <p:grpSpPr>
          <a:xfrm>
            <a:off x="4947236" y="2557819"/>
            <a:ext cx="163208" cy="255156"/>
            <a:chOff x="535249" y="1734705"/>
            <a:chExt cx="428244" cy="669510"/>
          </a:xfrm>
          <a:solidFill>
            <a:schemeClr val="bg2"/>
          </a:solidFill>
        </p:grpSpPr>
        <p:sp>
          <p:nvSpPr>
            <p:cNvPr id="121" name="Rectangle 120"/>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22" name="Oval 121"/>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23" name="Group 122"/>
          <p:cNvGrpSpPr/>
          <p:nvPr/>
        </p:nvGrpSpPr>
        <p:grpSpPr>
          <a:xfrm>
            <a:off x="5194675" y="2557819"/>
            <a:ext cx="163208" cy="255156"/>
            <a:chOff x="535249" y="1734705"/>
            <a:chExt cx="428244" cy="669510"/>
          </a:xfrm>
          <a:solidFill>
            <a:schemeClr val="bg2"/>
          </a:solidFill>
        </p:grpSpPr>
        <p:sp>
          <p:nvSpPr>
            <p:cNvPr id="124" name="Rectangle 123"/>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25" name="Oval 124"/>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26" name="Group 125"/>
          <p:cNvGrpSpPr/>
          <p:nvPr/>
        </p:nvGrpSpPr>
        <p:grpSpPr>
          <a:xfrm>
            <a:off x="5442113" y="2557819"/>
            <a:ext cx="163208" cy="255156"/>
            <a:chOff x="535249" y="1734705"/>
            <a:chExt cx="428244" cy="669510"/>
          </a:xfrm>
          <a:solidFill>
            <a:schemeClr val="bg2"/>
          </a:solidFill>
        </p:grpSpPr>
        <p:sp>
          <p:nvSpPr>
            <p:cNvPr id="127" name="Rectangle 126"/>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28" name="Oval 127"/>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29" name="Group 128"/>
          <p:cNvGrpSpPr/>
          <p:nvPr/>
        </p:nvGrpSpPr>
        <p:grpSpPr>
          <a:xfrm>
            <a:off x="5689552" y="2557819"/>
            <a:ext cx="163208" cy="255156"/>
            <a:chOff x="535249" y="1734705"/>
            <a:chExt cx="428244" cy="669510"/>
          </a:xfrm>
          <a:solidFill>
            <a:schemeClr val="bg2"/>
          </a:solidFill>
        </p:grpSpPr>
        <p:sp>
          <p:nvSpPr>
            <p:cNvPr id="130" name="Rectangle 129"/>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31" name="Oval 130"/>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32" name="Group 131"/>
          <p:cNvGrpSpPr/>
          <p:nvPr/>
        </p:nvGrpSpPr>
        <p:grpSpPr>
          <a:xfrm>
            <a:off x="5936991" y="2557819"/>
            <a:ext cx="163208" cy="255156"/>
            <a:chOff x="535249" y="1734705"/>
            <a:chExt cx="428244" cy="669510"/>
          </a:xfrm>
          <a:solidFill>
            <a:schemeClr val="bg2"/>
          </a:solidFill>
        </p:grpSpPr>
        <p:sp>
          <p:nvSpPr>
            <p:cNvPr id="133" name="Rectangle 132"/>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34" name="Oval 133"/>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35" name="Group 134"/>
          <p:cNvGrpSpPr/>
          <p:nvPr/>
        </p:nvGrpSpPr>
        <p:grpSpPr>
          <a:xfrm>
            <a:off x="6184424" y="2557819"/>
            <a:ext cx="163208" cy="255156"/>
            <a:chOff x="535249" y="1734705"/>
            <a:chExt cx="428244" cy="669510"/>
          </a:xfrm>
          <a:solidFill>
            <a:schemeClr val="bg2"/>
          </a:solidFill>
        </p:grpSpPr>
        <p:sp>
          <p:nvSpPr>
            <p:cNvPr id="136" name="Rectangle 135"/>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37" name="Oval 136"/>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38" name="Group 137"/>
          <p:cNvGrpSpPr/>
          <p:nvPr/>
        </p:nvGrpSpPr>
        <p:grpSpPr>
          <a:xfrm>
            <a:off x="3952057" y="2907226"/>
            <a:ext cx="163208" cy="255156"/>
            <a:chOff x="535249" y="1734705"/>
            <a:chExt cx="428244" cy="669510"/>
          </a:xfrm>
          <a:solidFill>
            <a:schemeClr val="bg2"/>
          </a:solidFill>
        </p:grpSpPr>
        <p:sp>
          <p:nvSpPr>
            <p:cNvPr id="139" name="Rectangle 138"/>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40" name="Oval 139"/>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41" name="Group 140"/>
          <p:cNvGrpSpPr/>
          <p:nvPr/>
        </p:nvGrpSpPr>
        <p:grpSpPr>
          <a:xfrm>
            <a:off x="4199496" y="2907226"/>
            <a:ext cx="163208" cy="255156"/>
            <a:chOff x="535249" y="1734705"/>
            <a:chExt cx="428244" cy="669510"/>
          </a:xfrm>
          <a:solidFill>
            <a:schemeClr val="bg2"/>
          </a:solidFill>
        </p:grpSpPr>
        <p:sp>
          <p:nvSpPr>
            <p:cNvPr id="142" name="Rectangle 141"/>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43" name="Oval 142"/>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44" name="Group 143"/>
          <p:cNvGrpSpPr/>
          <p:nvPr/>
        </p:nvGrpSpPr>
        <p:grpSpPr>
          <a:xfrm>
            <a:off x="4446935" y="2907226"/>
            <a:ext cx="163208" cy="255156"/>
            <a:chOff x="535249" y="1734705"/>
            <a:chExt cx="428244" cy="669510"/>
          </a:xfrm>
          <a:solidFill>
            <a:schemeClr val="bg2"/>
          </a:solidFill>
        </p:grpSpPr>
        <p:sp>
          <p:nvSpPr>
            <p:cNvPr id="145" name="Rectangle 144"/>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46" name="Oval 145"/>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47" name="Group 146"/>
          <p:cNvGrpSpPr/>
          <p:nvPr/>
        </p:nvGrpSpPr>
        <p:grpSpPr>
          <a:xfrm>
            <a:off x="4694373" y="2907226"/>
            <a:ext cx="163208" cy="255156"/>
            <a:chOff x="535249" y="1734705"/>
            <a:chExt cx="428244" cy="669510"/>
          </a:xfrm>
          <a:solidFill>
            <a:schemeClr val="bg2"/>
          </a:solidFill>
        </p:grpSpPr>
        <p:sp>
          <p:nvSpPr>
            <p:cNvPr id="148" name="Rectangle 147"/>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49" name="Oval 148"/>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50" name="Group 149"/>
          <p:cNvGrpSpPr/>
          <p:nvPr/>
        </p:nvGrpSpPr>
        <p:grpSpPr>
          <a:xfrm>
            <a:off x="4941812" y="2907226"/>
            <a:ext cx="163208" cy="255156"/>
            <a:chOff x="535249" y="1734705"/>
            <a:chExt cx="428244" cy="669510"/>
          </a:xfrm>
          <a:solidFill>
            <a:schemeClr val="bg2"/>
          </a:solidFill>
        </p:grpSpPr>
        <p:sp>
          <p:nvSpPr>
            <p:cNvPr id="151" name="Rectangle 150"/>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52" name="Oval 151"/>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53" name="Group 152"/>
          <p:cNvGrpSpPr/>
          <p:nvPr/>
        </p:nvGrpSpPr>
        <p:grpSpPr>
          <a:xfrm>
            <a:off x="5189251" y="2907226"/>
            <a:ext cx="163208" cy="255156"/>
            <a:chOff x="535249" y="1734705"/>
            <a:chExt cx="428244" cy="669510"/>
          </a:xfrm>
          <a:solidFill>
            <a:schemeClr val="bg2"/>
          </a:solidFill>
        </p:grpSpPr>
        <p:sp>
          <p:nvSpPr>
            <p:cNvPr id="154" name="Rectangle 153"/>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55" name="Oval 154"/>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56" name="Group 155"/>
          <p:cNvGrpSpPr/>
          <p:nvPr/>
        </p:nvGrpSpPr>
        <p:grpSpPr>
          <a:xfrm>
            <a:off x="5436689" y="2907226"/>
            <a:ext cx="163208" cy="255156"/>
            <a:chOff x="535249" y="1734705"/>
            <a:chExt cx="428244" cy="669510"/>
          </a:xfrm>
          <a:solidFill>
            <a:schemeClr val="bg2"/>
          </a:solidFill>
        </p:grpSpPr>
        <p:sp>
          <p:nvSpPr>
            <p:cNvPr id="157" name="Rectangle 156"/>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58" name="Oval 157"/>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59" name="Group 158"/>
          <p:cNvGrpSpPr/>
          <p:nvPr/>
        </p:nvGrpSpPr>
        <p:grpSpPr>
          <a:xfrm>
            <a:off x="5684128" y="2907226"/>
            <a:ext cx="163208" cy="255156"/>
            <a:chOff x="535249" y="1734705"/>
            <a:chExt cx="428244" cy="669510"/>
          </a:xfrm>
          <a:solidFill>
            <a:schemeClr val="bg2"/>
          </a:solidFill>
        </p:grpSpPr>
        <p:sp>
          <p:nvSpPr>
            <p:cNvPr id="160" name="Rectangle 159"/>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61" name="Oval 160"/>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62" name="Group 161"/>
          <p:cNvGrpSpPr/>
          <p:nvPr/>
        </p:nvGrpSpPr>
        <p:grpSpPr>
          <a:xfrm>
            <a:off x="5931567" y="2907226"/>
            <a:ext cx="163208" cy="255156"/>
            <a:chOff x="535249" y="1734705"/>
            <a:chExt cx="428244" cy="669510"/>
          </a:xfrm>
          <a:solidFill>
            <a:schemeClr val="bg2"/>
          </a:solidFill>
        </p:grpSpPr>
        <p:sp>
          <p:nvSpPr>
            <p:cNvPr id="163" name="Rectangle 162"/>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64" name="Oval 163"/>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65" name="Group 164"/>
          <p:cNvGrpSpPr/>
          <p:nvPr/>
        </p:nvGrpSpPr>
        <p:grpSpPr>
          <a:xfrm>
            <a:off x="6179000" y="2907226"/>
            <a:ext cx="163208" cy="255156"/>
            <a:chOff x="535249" y="1734705"/>
            <a:chExt cx="428244" cy="669510"/>
          </a:xfrm>
          <a:solidFill>
            <a:schemeClr val="bg2"/>
          </a:solidFill>
        </p:grpSpPr>
        <p:sp>
          <p:nvSpPr>
            <p:cNvPr id="166" name="Rectangle 165"/>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67" name="Oval 166"/>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68" name="Group 167"/>
          <p:cNvGrpSpPr/>
          <p:nvPr/>
        </p:nvGrpSpPr>
        <p:grpSpPr>
          <a:xfrm>
            <a:off x="3952057" y="3261567"/>
            <a:ext cx="163208" cy="255156"/>
            <a:chOff x="535249" y="1734705"/>
            <a:chExt cx="428244" cy="669510"/>
          </a:xfrm>
          <a:solidFill>
            <a:schemeClr val="bg2"/>
          </a:solidFill>
        </p:grpSpPr>
        <p:sp>
          <p:nvSpPr>
            <p:cNvPr id="169" name="Rectangle 168"/>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70" name="Oval 169"/>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71" name="Group 170"/>
          <p:cNvGrpSpPr/>
          <p:nvPr/>
        </p:nvGrpSpPr>
        <p:grpSpPr>
          <a:xfrm>
            <a:off x="4199496" y="3261567"/>
            <a:ext cx="163208" cy="255156"/>
            <a:chOff x="535249" y="1734705"/>
            <a:chExt cx="428244" cy="669510"/>
          </a:xfrm>
          <a:solidFill>
            <a:schemeClr val="bg2"/>
          </a:solidFill>
        </p:grpSpPr>
        <p:sp>
          <p:nvSpPr>
            <p:cNvPr id="172" name="Rectangle 171"/>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73" name="Oval 172"/>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74" name="Group 173"/>
          <p:cNvGrpSpPr/>
          <p:nvPr/>
        </p:nvGrpSpPr>
        <p:grpSpPr>
          <a:xfrm>
            <a:off x="4446935" y="3261567"/>
            <a:ext cx="163208" cy="255156"/>
            <a:chOff x="535249" y="1734705"/>
            <a:chExt cx="428244" cy="669510"/>
          </a:xfrm>
          <a:solidFill>
            <a:schemeClr val="bg2"/>
          </a:solidFill>
        </p:grpSpPr>
        <p:sp>
          <p:nvSpPr>
            <p:cNvPr id="175" name="Rectangle 174"/>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76" name="Oval 175"/>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77" name="Group 176"/>
          <p:cNvGrpSpPr/>
          <p:nvPr/>
        </p:nvGrpSpPr>
        <p:grpSpPr>
          <a:xfrm>
            <a:off x="4694373" y="3261567"/>
            <a:ext cx="163208" cy="255156"/>
            <a:chOff x="535249" y="1734705"/>
            <a:chExt cx="428244" cy="669510"/>
          </a:xfrm>
          <a:solidFill>
            <a:schemeClr val="bg2"/>
          </a:solidFill>
        </p:grpSpPr>
        <p:sp>
          <p:nvSpPr>
            <p:cNvPr id="178" name="Rectangle 177"/>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79" name="Oval 178"/>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80" name="Group 179"/>
          <p:cNvGrpSpPr/>
          <p:nvPr/>
        </p:nvGrpSpPr>
        <p:grpSpPr>
          <a:xfrm>
            <a:off x="4941812" y="3261567"/>
            <a:ext cx="163208" cy="255156"/>
            <a:chOff x="535249" y="1734705"/>
            <a:chExt cx="428244" cy="669510"/>
          </a:xfrm>
          <a:solidFill>
            <a:schemeClr val="bg2"/>
          </a:solidFill>
        </p:grpSpPr>
        <p:sp>
          <p:nvSpPr>
            <p:cNvPr id="181" name="Rectangle 180"/>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82" name="Oval 181"/>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83" name="Group 182"/>
          <p:cNvGrpSpPr/>
          <p:nvPr/>
        </p:nvGrpSpPr>
        <p:grpSpPr>
          <a:xfrm>
            <a:off x="5189251" y="3261567"/>
            <a:ext cx="163208" cy="255156"/>
            <a:chOff x="535249" y="1734705"/>
            <a:chExt cx="428244" cy="669510"/>
          </a:xfrm>
          <a:solidFill>
            <a:schemeClr val="bg2"/>
          </a:solidFill>
        </p:grpSpPr>
        <p:sp>
          <p:nvSpPr>
            <p:cNvPr id="184" name="Rectangle 183"/>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85" name="Oval 184"/>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86" name="Group 185"/>
          <p:cNvGrpSpPr/>
          <p:nvPr/>
        </p:nvGrpSpPr>
        <p:grpSpPr>
          <a:xfrm>
            <a:off x="5436689" y="3261567"/>
            <a:ext cx="163208" cy="255156"/>
            <a:chOff x="535249" y="1734705"/>
            <a:chExt cx="428244" cy="669510"/>
          </a:xfrm>
          <a:solidFill>
            <a:schemeClr val="bg2"/>
          </a:solidFill>
        </p:grpSpPr>
        <p:sp>
          <p:nvSpPr>
            <p:cNvPr id="187" name="Rectangle 186"/>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88" name="Oval 187"/>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89" name="Group 188"/>
          <p:cNvGrpSpPr/>
          <p:nvPr/>
        </p:nvGrpSpPr>
        <p:grpSpPr>
          <a:xfrm>
            <a:off x="5684128" y="3261567"/>
            <a:ext cx="163208" cy="255156"/>
            <a:chOff x="535249" y="1734705"/>
            <a:chExt cx="428244" cy="669510"/>
          </a:xfrm>
          <a:solidFill>
            <a:schemeClr val="bg2"/>
          </a:solidFill>
        </p:grpSpPr>
        <p:sp>
          <p:nvSpPr>
            <p:cNvPr id="190" name="Rectangle 189"/>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91" name="Oval 190"/>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92" name="Group 191"/>
          <p:cNvGrpSpPr/>
          <p:nvPr/>
        </p:nvGrpSpPr>
        <p:grpSpPr>
          <a:xfrm>
            <a:off x="5931567" y="3261567"/>
            <a:ext cx="163208" cy="255156"/>
            <a:chOff x="535249" y="1734705"/>
            <a:chExt cx="428244" cy="669510"/>
          </a:xfrm>
          <a:solidFill>
            <a:schemeClr val="bg2"/>
          </a:solidFill>
        </p:grpSpPr>
        <p:sp>
          <p:nvSpPr>
            <p:cNvPr id="193" name="Rectangle 192"/>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94" name="Oval 193"/>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grpSp>
        <p:nvGrpSpPr>
          <p:cNvPr id="195" name="Group 194"/>
          <p:cNvGrpSpPr/>
          <p:nvPr/>
        </p:nvGrpSpPr>
        <p:grpSpPr>
          <a:xfrm>
            <a:off x="6179000" y="3261567"/>
            <a:ext cx="163208" cy="255156"/>
            <a:chOff x="535249" y="1734705"/>
            <a:chExt cx="428244" cy="669510"/>
          </a:xfrm>
          <a:solidFill>
            <a:schemeClr val="bg2"/>
          </a:solidFill>
        </p:grpSpPr>
        <p:sp>
          <p:nvSpPr>
            <p:cNvPr id="196" name="Rectangle 195"/>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197" name="Oval 196"/>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sp>
        <p:nvSpPr>
          <p:cNvPr id="4096" name="TextBox 4095"/>
          <p:cNvSpPr txBox="1"/>
          <p:nvPr/>
        </p:nvSpPr>
        <p:spPr>
          <a:xfrm>
            <a:off x="1305792" y="3742797"/>
            <a:ext cx="1813675" cy="748988"/>
          </a:xfrm>
          <a:prstGeom prst="rect">
            <a:avLst/>
          </a:prstGeom>
          <a:noFill/>
        </p:spPr>
        <p:txBody>
          <a:bodyPr wrap="square" rtlCol="0">
            <a:spAutoFit/>
          </a:bodyPr>
          <a:lstStyle/>
          <a:p>
            <a:pPr algn="ctr"/>
            <a:r>
              <a:rPr lang="en-US" sz="2400" b="1" dirty="0">
                <a:solidFill>
                  <a:schemeClr val="accent2"/>
                </a:solidFill>
                <a:latin typeface="Montserrat" pitchFamily="2" charset="77"/>
              </a:rPr>
              <a:t>15</a:t>
            </a:r>
          </a:p>
          <a:p>
            <a:pPr algn="ctr"/>
            <a:r>
              <a:rPr lang="en-US" sz="1867" dirty="0">
                <a:solidFill>
                  <a:srgbClr val="77787B"/>
                </a:solidFill>
                <a:latin typeface="Montserrat" pitchFamily="2" charset="77"/>
              </a:rPr>
              <a:t>North Korea</a:t>
            </a:r>
          </a:p>
        </p:txBody>
      </p:sp>
      <p:sp>
        <p:nvSpPr>
          <p:cNvPr id="200" name="TextBox 199"/>
          <p:cNvSpPr txBox="1"/>
          <p:nvPr/>
        </p:nvSpPr>
        <p:spPr>
          <a:xfrm>
            <a:off x="4339024" y="3739217"/>
            <a:ext cx="1813675" cy="748988"/>
          </a:xfrm>
          <a:prstGeom prst="rect">
            <a:avLst/>
          </a:prstGeom>
          <a:noFill/>
        </p:spPr>
        <p:txBody>
          <a:bodyPr wrap="square" rtlCol="0">
            <a:spAutoFit/>
          </a:bodyPr>
          <a:lstStyle/>
          <a:p>
            <a:pPr algn="ctr"/>
            <a:r>
              <a:rPr lang="en-US" sz="2400" b="1" dirty="0">
                <a:solidFill>
                  <a:srgbClr val="FFC000"/>
                </a:solidFill>
                <a:latin typeface="Montserrat" pitchFamily="2" charset="77"/>
              </a:rPr>
              <a:t>1.8</a:t>
            </a:r>
          </a:p>
          <a:p>
            <a:pPr algn="ctr"/>
            <a:r>
              <a:rPr lang="en-US" sz="1867" dirty="0">
                <a:solidFill>
                  <a:srgbClr val="77787B"/>
                </a:solidFill>
                <a:latin typeface="Montserrat" pitchFamily="2" charset="77"/>
              </a:rPr>
              <a:t>South Korea</a:t>
            </a:r>
          </a:p>
        </p:txBody>
      </p:sp>
      <p:grpSp>
        <p:nvGrpSpPr>
          <p:cNvPr id="201" name="Group 200"/>
          <p:cNvGrpSpPr/>
          <p:nvPr/>
        </p:nvGrpSpPr>
        <p:grpSpPr>
          <a:xfrm>
            <a:off x="7372257" y="2136957"/>
            <a:ext cx="1409452" cy="2321051"/>
            <a:chOff x="535249" y="1734705"/>
            <a:chExt cx="428244" cy="669510"/>
          </a:xfrm>
          <a:solidFill>
            <a:schemeClr val="accent2"/>
          </a:solidFill>
        </p:grpSpPr>
        <p:sp>
          <p:nvSpPr>
            <p:cNvPr id="202" name="Rectangle 201"/>
            <p:cNvSpPr/>
            <p:nvPr/>
          </p:nvSpPr>
          <p:spPr>
            <a:xfrm>
              <a:off x="535249" y="1935827"/>
              <a:ext cx="428244" cy="46838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203" name="Oval 202"/>
            <p:cNvSpPr/>
            <p:nvPr/>
          </p:nvSpPr>
          <p:spPr>
            <a:xfrm>
              <a:off x="535249" y="1734705"/>
              <a:ext cx="428244" cy="42824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grpSp>
      <p:sp>
        <p:nvSpPr>
          <p:cNvPr id="4097" name="TextBox 4096"/>
          <p:cNvSpPr txBox="1"/>
          <p:nvPr/>
        </p:nvSpPr>
        <p:spPr>
          <a:xfrm>
            <a:off x="7646300" y="2615064"/>
            <a:ext cx="822960" cy="1077218"/>
          </a:xfrm>
          <a:prstGeom prst="rect">
            <a:avLst/>
          </a:prstGeom>
          <a:noFill/>
        </p:spPr>
        <p:txBody>
          <a:bodyPr wrap="square" rtlCol="0">
            <a:spAutoFit/>
          </a:bodyPr>
          <a:lstStyle/>
          <a:p>
            <a:pPr algn="ctr"/>
            <a:r>
              <a:rPr lang="en-US" sz="3200" b="1" dirty="0">
                <a:solidFill>
                  <a:schemeClr val="bg1"/>
                </a:solidFill>
                <a:latin typeface="Montserrat" pitchFamily="2" charset="77"/>
              </a:rPr>
              <a:t>73</a:t>
            </a:r>
          </a:p>
          <a:p>
            <a:pPr algn="ctr"/>
            <a:r>
              <a:rPr lang="en-US" sz="1600" dirty="0">
                <a:solidFill>
                  <a:schemeClr val="bg1"/>
                </a:solidFill>
                <a:latin typeface="Montserrat" pitchFamily="2" charset="77"/>
              </a:rPr>
              <a:t>Years Old</a:t>
            </a:r>
          </a:p>
        </p:txBody>
      </p:sp>
      <p:sp>
        <p:nvSpPr>
          <p:cNvPr id="205" name="TextBox 204"/>
          <p:cNvSpPr txBox="1"/>
          <p:nvPr/>
        </p:nvSpPr>
        <p:spPr>
          <a:xfrm>
            <a:off x="9454245" y="2090895"/>
            <a:ext cx="822960" cy="1077218"/>
          </a:xfrm>
          <a:prstGeom prst="rect">
            <a:avLst/>
          </a:prstGeom>
          <a:noFill/>
        </p:spPr>
        <p:txBody>
          <a:bodyPr wrap="square" rtlCol="0">
            <a:spAutoFit/>
          </a:bodyPr>
          <a:lstStyle/>
          <a:p>
            <a:pPr algn="ctr"/>
            <a:r>
              <a:rPr lang="en-US" sz="3200" b="1" dirty="0">
                <a:solidFill>
                  <a:schemeClr val="bg1"/>
                </a:solidFill>
                <a:latin typeface="Montserrat" pitchFamily="2" charset="77"/>
              </a:rPr>
              <a:t>83</a:t>
            </a:r>
          </a:p>
          <a:p>
            <a:pPr algn="ctr"/>
            <a:r>
              <a:rPr lang="en-US" sz="1600" dirty="0">
                <a:solidFill>
                  <a:schemeClr val="bg1"/>
                </a:solidFill>
                <a:latin typeface="Montserrat" pitchFamily="2" charset="77"/>
              </a:rPr>
              <a:t>Years Old</a:t>
            </a:r>
          </a:p>
        </p:txBody>
      </p:sp>
      <p:sp>
        <p:nvSpPr>
          <p:cNvPr id="206" name="TextBox 205"/>
          <p:cNvSpPr txBox="1"/>
          <p:nvPr/>
        </p:nvSpPr>
        <p:spPr>
          <a:xfrm>
            <a:off x="7175327" y="4474538"/>
            <a:ext cx="1813675" cy="379656"/>
          </a:xfrm>
          <a:prstGeom prst="rect">
            <a:avLst/>
          </a:prstGeom>
          <a:noFill/>
        </p:spPr>
        <p:txBody>
          <a:bodyPr wrap="square" rtlCol="0">
            <a:spAutoFit/>
          </a:bodyPr>
          <a:lstStyle/>
          <a:p>
            <a:pPr algn="ctr"/>
            <a:r>
              <a:rPr lang="en-US" sz="1867" dirty="0">
                <a:solidFill>
                  <a:srgbClr val="77787B"/>
                </a:solidFill>
              </a:rPr>
              <a:t>North Korea</a:t>
            </a:r>
          </a:p>
        </p:txBody>
      </p:sp>
      <p:sp>
        <p:nvSpPr>
          <p:cNvPr id="207" name="TextBox 206"/>
          <p:cNvSpPr txBox="1"/>
          <p:nvPr/>
        </p:nvSpPr>
        <p:spPr>
          <a:xfrm>
            <a:off x="8978071" y="4474538"/>
            <a:ext cx="1813675" cy="379656"/>
          </a:xfrm>
          <a:prstGeom prst="rect">
            <a:avLst/>
          </a:prstGeom>
          <a:noFill/>
        </p:spPr>
        <p:txBody>
          <a:bodyPr wrap="square" rtlCol="0">
            <a:spAutoFit/>
          </a:bodyPr>
          <a:lstStyle/>
          <a:p>
            <a:pPr algn="ctr"/>
            <a:r>
              <a:rPr lang="en-US" sz="1867" dirty="0">
                <a:solidFill>
                  <a:srgbClr val="77787B"/>
                </a:solidFill>
              </a:rPr>
              <a:t>South Korea</a:t>
            </a:r>
          </a:p>
        </p:txBody>
      </p:sp>
      <p:cxnSp>
        <p:nvCxnSpPr>
          <p:cNvPr id="204" name="Straight Connector 203">
            <a:extLst>
              <a:ext uri="{FF2B5EF4-FFF2-40B4-BE49-F238E27FC236}">
                <a16:creationId xmlns:a16="http://schemas.microsoft.com/office/drawing/2014/main" id="{252CCEC6-8AC2-954D-9C4D-4770892AD681}"/>
              </a:ext>
            </a:extLst>
          </p:cNvPr>
          <p:cNvCxnSpPr>
            <a:cxnSpLocks/>
          </p:cNvCxnSpPr>
          <p:nvPr/>
        </p:nvCxnSpPr>
        <p:spPr>
          <a:xfrm>
            <a:off x="884229" y="1002552"/>
            <a:ext cx="5463403"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07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p:cTn id="7" dur="1000" fill="hold"/>
                                        <p:tgtEl>
                                          <p:spTgt spid="204"/>
                                        </p:tgtEl>
                                        <p:attrNameLst>
                                          <p:attrName>ppt_w</p:attrName>
                                        </p:attrNameLst>
                                      </p:cBhvr>
                                      <p:tavLst>
                                        <p:tav tm="0">
                                          <p:val>
                                            <p:strVal val="#ppt_w*0.70"/>
                                          </p:val>
                                        </p:tav>
                                        <p:tav tm="100000">
                                          <p:val>
                                            <p:strVal val="#ppt_w"/>
                                          </p:val>
                                        </p:tav>
                                      </p:tavLst>
                                    </p:anim>
                                    <p:anim calcmode="lin" valueType="num">
                                      <p:cBhvr>
                                        <p:cTn id="8" dur="1000" fill="hold"/>
                                        <p:tgtEl>
                                          <p:spTgt spid="204"/>
                                        </p:tgtEl>
                                        <p:attrNameLst>
                                          <p:attrName>ppt_h</p:attrName>
                                        </p:attrNameLst>
                                      </p:cBhvr>
                                      <p:tavLst>
                                        <p:tav tm="0">
                                          <p:val>
                                            <p:strVal val="#ppt_h"/>
                                          </p:val>
                                        </p:tav>
                                        <p:tav tm="100000">
                                          <p:val>
                                            <p:strVal val="#ppt_h"/>
                                          </p:val>
                                        </p:tav>
                                      </p:tavLst>
                                    </p:anim>
                                    <p:animEffect transition="in" filter="fade">
                                      <p:cBhvr>
                                        <p:cTn id="9"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coinauctionshelp.com/Morganwebsitepictures/1900.jpg">
            <a:extLst>
              <a:ext uri="{FF2B5EF4-FFF2-40B4-BE49-F238E27FC236}">
                <a16:creationId xmlns:a16="http://schemas.microsoft.com/office/drawing/2014/main" id="{C7AB4F54-8C84-2C4F-8BAC-D740D63EC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1285875"/>
            <a:ext cx="4286251" cy="4286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www.davidrumsey.com/rumsey/Size4/D5005/1915000.jpg?userid=15&amp;username=lunaadmin&amp;resolution=4&amp;servertype=JVA&amp;cid=8&amp;iid=RUMSEY&amp;vcid=NA&amp;usergroup=Rumsey3x&amp;profileid=13">
            <a:extLst>
              <a:ext uri="{FF2B5EF4-FFF2-40B4-BE49-F238E27FC236}">
                <a16:creationId xmlns:a16="http://schemas.microsoft.com/office/drawing/2014/main" id="{47F0DED9-C6D8-1A4B-8CB7-42A3532C3A3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24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International Market Returns (2003 – 2022)</a:t>
            </a:r>
          </a:p>
        </p:txBody>
      </p:sp>
      <p:sp>
        <p:nvSpPr>
          <p:cNvPr id="7" name="Text Placeholder 6">
            <a:extLst>
              <a:ext uri="{FF2B5EF4-FFF2-40B4-BE49-F238E27FC236}">
                <a16:creationId xmlns:a16="http://schemas.microsoft.com/office/drawing/2014/main" id="{EECB9FA7-E209-8C44-8509-BC87E5D811E3}"/>
              </a:ext>
            </a:extLst>
          </p:cNvPr>
          <p:cNvSpPr>
            <a:spLocks noGrp="1"/>
          </p:cNvSpPr>
          <p:nvPr>
            <p:ph type="body" sz="quarter" idx="11"/>
          </p:nvPr>
        </p:nvSpPr>
        <p:spPr>
          <a:xfrm>
            <a:off x="292099" y="6538397"/>
            <a:ext cx="11752755" cy="357188"/>
          </a:xfrm>
        </p:spPr>
        <p:txBody>
          <a:bodyPr>
            <a:normAutofit fontScale="92500" lnSpcReduction="10000"/>
          </a:bodyPr>
          <a:lstStyle/>
          <a:p>
            <a:r>
              <a:rPr lang="en-US" b="1" dirty="0"/>
              <a:t>Source: </a:t>
            </a:r>
            <a:r>
              <a:rPr lang="en-US" kern="1200" dirty="0">
                <a:solidFill>
                  <a:srgbClr val="000000">
                    <a:lumMod val="75000"/>
                    <a:lumOff val="25000"/>
                  </a:srgbClr>
                </a:solidFill>
                <a:latin typeface="Arial Narrow" panose="020B0606020202030204" pitchFamily="34" charset="0"/>
                <a:ea typeface="Noto Sans CJK JP Regular"/>
              </a:rPr>
              <a:t>In US dollars. MSCI country indices (net dividends) for each country listed. Does not include Israel, which MSCI classified as an emerging market prior to May 2010. MSCI data © MSCI 2023, all rights reserved. </a:t>
            </a:r>
            <a:r>
              <a:rPr lang="en-US" dirty="0"/>
              <a:t>Past performance is not indicative of future results. Performance in U.S. Dollars Annualized Returns Companies listed are for illustrative purposes only and are not to be viewed as investment recommendations. Past performance does not guarantee future results. All data is from sources believed to be reliable but cannot be guaranteed or warranted.</a:t>
            </a:r>
          </a:p>
        </p:txBody>
      </p:sp>
      <p:sp>
        <p:nvSpPr>
          <p:cNvPr id="5" name="Rectangle 4"/>
          <p:cNvSpPr/>
          <p:nvPr/>
        </p:nvSpPr>
        <p:spPr>
          <a:xfrm>
            <a:off x="11906250" y="107950"/>
            <a:ext cx="285750" cy="668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CBA3B39-9E44-8541-83C2-0293E8CC8EC7}"/>
              </a:ext>
            </a:extLst>
          </p:cNvPr>
          <p:cNvCxnSpPr>
            <a:cxnSpLocks/>
          </p:cNvCxnSpPr>
          <p:nvPr/>
        </p:nvCxnSpPr>
        <p:spPr>
          <a:xfrm>
            <a:off x="884229" y="1002552"/>
            <a:ext cx="7782693"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909F0B93-681E-4DAD-9300-589C51A95BB1}"/>
              </a:ext>
            </a:extLst>
          </p:cNvPr>
          <p:cNvSpPr/>
          <p:nvPr/>
        </p:nvSpPr>
        <p:spPr>
          <a:xfrm flipH="1">
            <a:off x="9973792" y="2275969"/>
            <a:ext cx="1554480" cy="201168"/>
          </a:xfrm>
          <a:prstGeom prst="homePlate">
            <a:avLst/>
          </a:prstGeom>
          <a:solidFill>
            <a:srgbClr val="9FB6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Bang &amp; Olufsen</a:t>
            </a:r>
          </a:p>
        </p:txBody>
      </p:sp>
      <p:sp>
        <p:nvSpPr>
          <p:cNvPr id="12" name="Arrow: Pentagon 11">
            <a:extLst>
              <a:ext uri="{FF2B5EF4-FFF2-40B4-BE49-F238E27FC236}">
                <a16:creationId xmlns:a16="http://schemas.microsoft.com/office/drawing/2014/main" id="{8B0CA06F-D187-4CBC-A0EB-DB05D40C5E45}"/>
              </a:ext>
            </a:extLst>
          </p:cNvPr>
          <p:cNvSpPr/>
          <p:nvPr/>
        </p:nvSpPr>
        <p:spPr>
          <a:xfrm flipH="1">
            <a:off x="9973792" y="4150274"/>
            <a:ext cx="1554480" cy="201168"/>
          </a:xfrm>
          <a:prstGeom prst="homePlate">
            <a:avLst/>
          </a:prstGeom>
          <a:solidFill>
            <a:srgbClr val="4681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Shell</a:t>
            </a:r>
          </a:p>
        </p:txBody>
      </p:sp>
      <p:sp>
        <p:nvSpPr>
          <p:cNvPr id="13" name="Arrow: Pentagon 12">
            <a:extLst>
              <a:ext uri="{FF2B5EF4-FFF2-40B4-BE49-F238E27FC236}">
                <a16:creationId xmlns:a16="http://schemas.microsoft.com/office/drawing/2014/main" id="{89190DAA-2CC8-4A50-BECF-31C9A3DC0EE3}"/>
              </a:ext>
            </a:extLst>
          </p:cNvPr>
          <p:cNvSpPr/>
          <p:nvPr/>
        </p:nvSpPr>
        <p:spPr>
          <a:xfrm flipH="1">
            <a:off x="9973792" y="5448866"/>
            <a:ext cx="1554480" cy="201168"/>
          </a:xfrm>
          <a:prstGeom prst="homePlate">
            <a:avLst/>
          </a:prstGeom>
          <a:solidFill>
            <a:srgbClr val="00A0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Frigidaire</a:t>
            </a:r>
          </a:p>
        </p:txBody>
      </p:sp>
      <p:sp>
        <p:nvSpPr>
          <p:cNvPr id="14" name="Arrow: Pentagon 13">
            <a:extLst>
              <a:ext uri="{FF2B5EF4-FFF2-40B4-BE49-F238E27FC236}">
                <a16:creationId xmlns:a16="http://schemas.microsoft.com/office/drawing/2014/main" id="{6D1F1325-0EF4-4401-9E6C-99AC5AE03E0F}"/>
              </a:ext>
            </a:extLst>
          </p:cNvPr>
          <p:cNvSpPr/>
          <p:nvPr/>
        </p:nvSpPr>
        <p:spPr>
          <a:xfrm flipH="1">
            <a:off x="9973792" y="3255168"/>
            <a:ext cx="1554480" cy="201168"/>
          </a:xfrm>
          <a:prstGeom prst="homePlate">
            <a:avLst/>
          </a:prstGeom>
          <a:solidFill>
            <a:srgbClr val="6C5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Hoover</a:t>
            </a:r>
          </a:p>
        </p:txBody>
      </p:sp>
      <p:sp>
        <p:nvSpPr>
          <p:cNvPr id="15" name="Arrow: Pentagon 14">
            <a:extLst>
              <a:ext uri="{FF2B5EF4-FFF2-40B4-BE49-F238E27FC236}">
                <a16:creationId xmlns:a16="http://schemas.microsoft.com/office/drawing/2014/main" id="{C2D618CC-0A79-4027-8F49-A40E1B7B4B1A}"/>
              </a:ext>
            </a:extLst>
          </p:cNvPr>
          <p:cNvSpPr/>
          <p:nvPr/>
        </p:nvSpPr>
        <p:spPr>
          <a:xfrm flipH="1">
            <a:off x="9973792" y="3895980"/>
            <a:ext cx="1554480" cy="201168"/>
          </a:xfrm>
          <a:prstGeom prst="homePlate">
            <a:avLst/>
          </a:prstGeom>
          <a:solidFill>
            <a:srgbClr val="6BC7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7-11</a:t>
            </a:r>
          </a:p>
        </p:txBody>
      </p:sp>
      <p:sp>
        <p:nvSpPr>
          <p:cNvPr id="16" name="Arrow: Pentagon 15">
            <a:extLst>
              <a:ext uri="{FF2B5EF4-FFF2-40B4-BE49-F238E27FC236}">
                <a16:creationId xmlns:a16="http://schemas.microsoft.com/office/drawing/2014/main" id="{486B2416-08C2-43C2-BBDB-607563DAEF99}"/>
              </a:ext>
            </a:extLst>
          </p:cNvPr>
          <p:cNvSpPr/>
          <p:nvPr/>
        </p:nvSpPr>
        <p:spPr>
          <a:xfrm flipH="1">
            <a:off x="9973792" y="1846282"/>
            <a:ext cx="1554480" cy="201168"/>
          </a:xfrm>
          <a:prstGeom prst="homePlate">
            <a:avLst/>
          </a:prstGeom>
          <a:solidFill>
            <a:srgbClr val="0040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Budweiser</a:t>
            </a:r>
          </a:p>
        </p:txBody>
      </p:sp>
      <p:sp>
        <p:nvSpPr>
          <p:cNvPr id="17" name="Arrow: Pentagon 16">
            <a:extLst>
              <a:ext uri="{FF2B5EF4-FFF2-40B4-BE49-F238E27FC236}">
                <a16:creationId xmlns:a16="http://schemas.microsoft.com/office/drawing/2014/main" id="{8B389600-36AF-4724-9FC7-585091CAADBA}"/>
              </a:ext>
            </a:extLst>
          </p:cNvPr>
          <p:cNvSpPr/>
          <p:nvPr/>
        </p:nvSpPr>
        <p:spPr>
          <a:xfrm flipH="1">
            <a:off x="9973792" y="2731040"/>
            <a:ext cx="1554480" cy="201168"/>
          </a:xfrm>
          <a:prstGeom prst="homePlate">
            <a:avLst/>
          </a:prstGeom>
          <a:solidFill>
            <a:srgbClr val="50AB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Michelin</a:t>
            </a:r>
          </a:p>
        </p:txBody>
      </p:sp>
      <p:sp>
        <p:nvSpPr>
          <p:cNvPr id="18" name="Arrow: Pentagon 17">
            <a:extLst>
              <a:ext uri="{FF2B5EF4-FFF2-40B4-BE49-F238E27FC236}">
                <a16:creationId xmlns:a16="http://schemas.microsoft.com/office/drawing/2014/main" id="{25D7FBC0-68AD-4CF6-A633-056B18B0C3D6}"/>
              </a:ext>
            </a:extLst>
          </p:cNvPr>
          <p:cNvSpPr/>
          <p:nvPr/>
        </p:nvSpPr>
        <p:spPr>
          <a:xfrm flipH="1">
            <a:off x="9973792" y="3000874"/>
            <a:ext cx="1554480" cy="201168"/>
          </a:xfrm>
          <a:prstGeom prst="homePlate">
            <a:avLst/>
          </a:prstGeom>
          <a:solidFill>
            <a:srgbClr val="87C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Adidas</a:t>
            </a:r>
          </a:p>
        </p:txBody>
      </p:sp>
      <p:sp>
        <p:nvSpPr>
          <p:cNvPr id="19" name="Arrow: Pentagon 18">
            <a:extLst>
              <a:ext uri="{FF2B5EF4-FFF2-40B4-BE49-F238E27FC236}">
                <a16:creationId xmlns:a16="http://schemas.microsoft.com/office/drawing/2014/main" id="{55B8AF76-D464-4223-887B-CAAEE032E42F}"/>
              </a:ext>
            </a:extLst>
          </p:cNvPr>
          <p:cNvSpPr/>
          <p:nvPr/>
        </p:nvSpPr>
        <p:spPr>
          <a:xfrm flipH="1">
            <a:off x="9973792" y="3646242"/>
            <a:ext cx="1554480" cy="201168"/>
          </a:xfrm>
          <a:prstGeom prst="homePlate">
            <a:avLst/>
          </a:prstGeom>
          <a:solidFill>
            <a:srgbClr val="7D86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Prada</a:t>
            </a:r>
          </a:p>
        </p:txBody>
      </p:sp>
      <p:pic>
        <p:nvPicPr>
          <p:cNvPr id="10" name="Picture 9">
            <a:extLst>
              <a:ext uri="{FF2B5EF4-FFF2-40B4-BE49-F238E27FC236}">
                <a16:creationId xmlns:a16="http://schemas.microsoft.com/office/drawing/2014/main" id="{11211A68-4A0D-16DC-BC45-5EB9B83FB82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8319" y="1221225"/>
            <a:ext cx="9217495" cy="5172867"/>
          </a:xfrm>
          <a:prstGeom prst="rect">
            <a:avLst/>
          </a:prstGeom>
        </p:spPr>
      </p:pic>
    </p:spTree>
    <p:extLst>
      <p:ext uri="{BB962C8B-B14F-4D97-AF65-F5344CB8AC3E}">
        <p14:creationId xmlns:p14="http://schemas.microsoft.com/office/powerpoint/2010/main" val="351950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Emerging Market Returns (2003 – 2022)</a:t>
            </a:r>
          </a:p>
        </p:txBody>
      </p:sp>
      <p:sp>
        <p:nvSpPr>
          <p:cNvPr id="7" name="Text Placeholder 6">
            <a:extLst>
              <a:ext uri="{FF2B5EF4-FFF2-40B4-BE49-F238E27FC236}">
                <a16:creationId xmlns:a16="http://schemas.microsoft.com/office/drawing/2014/main" id="{EECB9FA7-E209-8C44-8509-BC87E5D811E3}"/>
              </a:ext>
            </a:extLst>
          </p:cNvPr>
          <p:cNvSpPr>
            <a:spLocks noGrp="1"/>
          </p:cNvSpPr>
          <p:nvPr>
            <p:ph type="body" sz="quarter" idx="11"/>
          </p:nvPr>
        </p:nvSpPr>
        <p:spPr>
          <a:xfrm>
            <a:off x="292100" y="6538397"/>
            <a:ext cx="11328400" cy="357188"/>
          </a:xfrm>
        </p:spPr>
        <p:txBody>
          <a:bodyPr>
            <a:normAutofit fontScale="77500" lnSpcReduction="20000"/>
          </a:bodyPr>
          <a:lstStyle/>
          <a:p>
            <a:r>
              <a:rPr lang="en-US" b="1" dirty="0"/>
              <a:t>Source: </a:t>
            </a:r>
            <a:r>
              <a:rPr lang="en-US" dirty="0"/>
              <a:t>In US dollars. MSCI country indices (net dividends) for each country listed. Does not include Greece, which MSCI classified as a developed market prior to November 2013, or Russia, which MSCI classifies as a standalone market as of March 2022.. Additional countries excluded due to data availability or due to downgrades by MSCI from emerging to frontier market. MSCI data © MSCI 2023, all rights reserved. Past performance is not indicative of future results. Performance in U.S. Dollars Annualized Returns Companies listed are for illustrative purposes only and are not to be viewed as investment recommendations. Past performance does not guarantee future results. All data is from sources believed to be reliable but cannot be guaranteed or warranted.</a:t>
            </a:r>
          </a:p>
        </p:txBody>
      </p:sp>
      <p:cxnSp>
        <p:nvCxnSpPr>
          <p:cNvPr id="11" name="Straight Connector 10">
            <a:extLst>
              <a:ext uri="{FF2B5EF4-FFF2-40B4-BE49-F238E27FC236}">
                <a16:creationId xmlns:a16="http://schemas.microsoft.com/office/drawing/2014/main" id="{5CBA3B39-9E44-8541-83C2-0293E8CC8EC7}"/>
              </a:ext>
            </a:extLst>
          </p:cNvPr>
          <p:cNvCxnSpPr>
            <a:cxnSpLocks/>
          </p:cNvCxnSpPr>
          <p:nvPr/>
        </p:nvCxnSpPr>
        <p:spPr>
          <a:xfrm>
            <a:off x="884229" y="1002552"/>
            <a:ext cx="7782693"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
        <p:nvSpPr>
          <p:cNvPr id="13" name="Arrow: Pentagon 12">
            <a:extLst>
              <a:ext uri="{FF2B5EF4-FFF2-40B4-BE49-F238E27FC236}">
                <a16:creationId xmlns:a16="http://schemas.microsoft.com/office/drawing/2014/main" id="{0E7A4B7C-2D38-4D21-AFA9-EF79912386C5}"/>
              </a:ext>
            </a:extLst>
          </p:cNvPr>
          <p:cNvSpPr/>
          <p:nvPr/>
        </p:nvSpPr>
        <p:spPr>
          <a:xfrm flipH="1">
            <a:off x="10351769" y="3690871"/>
            <a:ext cx="1587063" cy="182880"/>
          </a:xfrm>
          <a:prstGeom prst="homePlate">
            <a:avLst/>
          </a:prstGeom>
          <a:solidFill>
            <a:srgbClr val="FFCB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Samsung</a:t>
            </a:r>
          </a:p>
        </p:txBody>
      </p:sp>
      <p:sp>
        <p:nvSpPr>
          <p:cNvPr id="15" name="Arrow: Pentagon 14">
            <a:extLst>
              <a:ext uri="{FF2B5EF4-FFF2-40B4-BE49-F238E27FC236}">
                <a16:creationId xmlns:a16="http://schemas.microsoft.com/office/drawing/2014/main" id="{B9F36B1F-F7EA-4581-B9CA-34172FE76A70}"/>
              </a:ext>
            </a:extLst>
          </p:cNvPr>
          <p:cNvSpPr/>
          <p:nvPr/>
        </p:nvSpPr>
        <p:spPr>
          <a:xfrm flipH="1">
            <a:off x="10384353" y="1308289"/>
            <a:ext cx="1554480" cy="201168"/>
          </a:xfrm>
          <a:prstGeom prst="homePlate">
            <a:avLst/>
          </a:prstGeom>
          <a:solidFill>
            <a:srgbClr val="AD8B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Pilgrim’s</a:t>
            </a:r>
          </a:p>
        </p:txBody>
      </p:sp>
      <p:sp>
        <p:nvSpPr>
          <p:cNvPr id="16" name="Arrow: Pentagon 15">
            <a:extLst>
              <a:ext uri="{FF2B5EF4-FFF2-40B4-BE49-F238E27FC236}">
                <a16:creationId xmlns:a16="http://schemas.microsoft.com/office/drawing/2014/main" id="{2F07D4FE-32FC-4C1D-B778-0B7FC7693F58}"/>
              </a:ext>
            </a:extLst>
          </p:cNvPr>
          <p:cNvSpPr/>
          <p:nvPr/>
        </p:nvSpPr>
        <p:spPr>
          <a:xfrm flipH="1">
            <a:off x="10351770" y="5504804"/>
            <a:ext cx="1587063" cy="182880"/>
          </a:xfrm>
          <a:prstGeom prst="homePlate">
            <a:avLst/>
          </a:prstGeom>
          <a:solidFill>
            <a:srgbClr val="6967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Giant Bicycles</a:t>
            </a:r>
          </a:p>
        </p:txBody>
      </p:sp>
      <p:sp>
        <p:nvSpPr>
          <p:cNvPr id="17" name="Arrow: Pentagon 16">
            <a:extLst>
              <a:ext uri="{FF2B5EF4-FFF2-40B4-BE49-F238E27FC236}">
                <a16:creationId xmlns:a16="http://schemas.microsoft.com/office/drawing/2014/main" id="{38AAC846-7C94-4749-B148-9FAD0D4ACD28}"/>
              </a:ext>
            </a:extLst>
          </p:cNvPr>
          <p:cNvSpPr/>
          <p:nvPr/>
        </p:nvSpPr>
        <p:spPr>
          <a:xfrm flipH="1">
            <a:off x="10384353" y="1843373"/>
            <a:ext cx="1587063" cy="182880"/>
          </a:xfrm>
          <a:prstGeom prst="homePlate">
            <a:avLst/>
          </a:prstGeom>
          <a:solidFill>
            <a:srgbClr val="B2A5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Lenovo</a:t>
            </a:r>
          </a:p>
        </p:txBody>
      </p:sp>
      <p:sp>
        <p:nvSpPr>
          <p:cNvPr id="18" name="Arrow: Pentagon 17">
            <a:extLst>
              <a:ext uri="{FF2B5EF4-FFF2-40B4-BE49-F238E27FC236}">
                <a16:creationId xmlns:a16="http://schemas.microsoft.com/office/drawing/2014/main" id="{6BCA13D8-4B96-4741-A48F-7E0EBCFABED0}"/>
              </a:ext>
            </a:extLst>
          </p:cNvPr>
          <p:cNvSpPr/>
          <p:nvPr/>
        </p:nvSpPr>
        <p:spPr>
          <a:xfrm flipH="1">
            <a:off x="10351770" y="3206342"/>
            <a:ext cx="1587063" cy="182880"/>
          </a:xfrm>
          <a:prstGeom prst="homePlate">
            <a:avLst/>
          </a:prstGeom>
          <a:solidFill>
            <a:srgbClr val="9818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Jaguar Land Rover</a:t>
            </a:r>
          </a:p>
        </p:txBody>
      </p:sp>
      <p:pic>
        <p:nvPicPr>
          <p:cNvPr id="6" name="Picture 5">
            <a:extLst>
              <a:ext uri="{FF2B5EF4-FFF2-40B4-BE49-F238E27FC236}">
                <a16:creationId xmlns:a16="http://schemas.microsoft.com/office/drawing/2014/main" id="{EAA4059E-0906-EB21-E7BC-1F2E53818EB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2100" y="1098056"/>
            <a:ext cx="9873377" cy="5175744"/>
          </a:xfrm>
          <a:prstGeom prst="rect">
            <a:avLst/>
          </a:prstGeom>
        </p:spPr>
      </p:pic>
    </p:spTree>
    <p:extLst>
      <p:ext uri="{BB962C8B-B14F-4D97-AF65-F5344CB8AC3E}">
        <p14:creationId xmlns:p14="http://schemas.microsoft.com/office/powerpoint/2010/main" val="64896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61BB49-5A01-F741-B04A-889BC887317D}"/>
              </a:ext>
            </a:extLst>
          </p:cNvPr>
          <p:cNvSpPr>
            <a:spLocks noGrp="1"/>
          </p:cNvSpPr>
          <p:nvPr>
            <p:ph type="ctrTitle"/>
          </p:nvPr>
        </p:nvSpPr>
        <p:spPr/>
        <p:txBody>
          <a:bodyPr>
            <a:normAutofit/>
          </a:bodyPr>
          <a:lstStyle/>
          <a:p>
            <a:r>
              <a:rPr lang="en-US" sz="4000" b="1" dirty="0">
                <a:latin typeface="Montserrat ExtraBold" pitchFamily="2" charset="77"/>
              </a:rPr>
              <a:t>Entrepreneurship &amp; Disruption</a:t>
            </a:r>
          </a:p>
        </p:txBody>
      </p:sp>
    </p:spTree>
    <p:extLst>
      <p:ext uri="{BB962C8B-B14F-4D97-AF65-F5344CB8AC3E}">
        <p14:creationId xmlns:p14="http://schemas.microsoft.com/office/powerpoint/2010/main" val="393469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dn.theatlantic.com/static/mt/assets/business/Schumpeter%20-%20capitalism,%20socialism%20%26%20democra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199" y="913628"/>
            <a:ext cx="3173603" cy="4795667"/>
          </a:xfrm>
          <a:prstGeom prst="rect">
            <a:avLst/>
          </a:prstGeom>
          <a:ln>
            <a:noFill/>
          </a:ln>
          <a:effectLst>
            <a:outerShdw blurRad="292100" dist="139700" dir="2700000" algn="tl" rotWithShape="0">
              <a:srgbClr val="333333">
                <a:alpha val="65000"/>
              </a:srgbClr>
            </a:outerShdw>
          </a:effectLst>
        </p:spPr>
      </p:pic>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8387073" y="5211128"/>
            <a:ext cx="868488" cy="492443"/>
          </a:xfrm>
          <a:prstGeom prst="rect">
            <a:avLst/>
          </a:prstGeom>
          <a:ln w="38100">
            <a:solidFill>
              <a:srgbClr val="00C4B3"/>
            </a:solidFill>
          </a:ln>
        </p:spPr>
        <p:style>
          <a:lnRef idx="2">
            <a:schemeClr val="accent2"/>
          </a:lnRef>
          <a:fillRef idx="1">
            <a:schemeClr val="lt1"/>
          </a:fillRef>
          <a:effectRef idx="0">
            <a:schemeClr val="accent2"/>
          </a:effectRef>
          <a:fontRef idx="minor">
            <a:schemeClr val="dk1"/>
          </a:fontRef>
        </p:style>
        <p:txBody>
          <a:bodyPr wrap="square" tIns="121920" bIns="121920" rtlCol="0">
            <a:spAutoFit/>
          </a:bodyPr>
          <a:lstStyle/>
          <a:p>
            <a:pPr algn="ctr"/>
            <a:r>
              <a:rPr lang="en-US" sz="1600" b="1" dirty="0">
                <a:solidFill>
                  <a:srgbClr val="77787B"/>
                </a:solidFill>
                <a:latin typeface="Montserrat ExtraBold" pitchFamily="2" charset="77"/>
              </a:rPr>
              <a:t>1942</a:t>
            </a:r>
          </a:p>
        </p:txBody>
      </p:sp>
      <p:cxnSp>
        <p:nvCxnSpPr>
          <p:cNvPr id="9" name="Straight Connector 8"/>
          <p:cNvCxnSpPr/>
          <p:nvPr/>
        </p:nvCxnSpPr>
        <p:spPr>
          <a:xfrm flipH="1">
            <a:off x="8819285"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8742069"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249897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A7DFB6-0C9F-8640-8711-12EDDA9A66AC}"/>
              </a:ext>
            </a:extLst>
          </p:cNvPr>
          <p:cNvSpPr/>
          <p:nvPr/>
        </p:nvSpPr>
        <p:spPr>
          <a:xfrm>
            <a:off x="9503763" y="144906"/>
            <a:ext cx="2473377" cy="104181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4" name="Picture 4" descr="http://i.ytimg.com/vi/NeuI3l4BBhI/maxresdefault.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537679" y="159896"/>
            <a:ext cx="8654321" cy="66981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76407" y="1968805"/>
            <a:ext cx="5486013" cy="2185342"/>
          </a:xfrm>
          <a:prstGeom prst="rect">
            <a:avLst/>
          </a:prstGeom>
        </p:spPr>
        <p:txBody>
          <a:bodyPr wrap="square">
            <a:spAutoFit/>
          </a:bodyPr>
          <a:lstStyle/>
          <a:p>
            <a:r>
              <a:rPr lang="en-US" sz="3200" b="1" dirty="0">
                <a:solidFill>
                  <a:schemeClr val="bg1"/>
                </a:solidFill>
                <a:latin typeface="Montserrat" pitchFamily="2" charset="77"/>
              </a:rPr>
              <a:t>Economic progress, </a:t>
            </a:r>
            <a:br>
              <a:rPr lang="en-US" sz="3200" b="1" dirty="0">
                <a:solidFill>
                  <a:schemeClr val="bg1"/>
                </a:solidFill>
                <a:latin typeface="Montserrat" pitchFamily="2" charset="77"/>
              </a:rPr>
            </a:br>
            <a:r>
              <a:rPr lang="en-US" sz="3200" b="1" dirty="0">
                <a:solidFill>
                  <a:schemeClr val="bg1"/>
                </a:solidFill>
                <a:latin typeface="Montserrat" pitchFamily="2" charset="77"/>
              </a:rPr>
              <a:t>in capitalist society, means turmoil.</a:t>
            </a:r>
          </a:p>
          <a:p>
            <a:pPr>
              <a:lnSpc>
                <a:spcPct val="150000"/>
              </a:lnSpc>
            </a:pPr>
            <a:r>
              <a:rPr lang="en-US" sz="2667" dirty="0">
                <a:solidFill>
                  <a:schemeClr val="bg1"/>
                </a:solidFill>
                <a:latin typeface="Montserrat" pitchFamily="2" charset="77"/>
              </a:rPr>
              <a:t> - Joseph Schumpeter</a:t>
            </a:r>
          </a:p>
        </p:txBody>
      </p:sp>
      <p:sp>
        <p:nvSpPr>
          <p:cNvPr id="2" name="TextBox 1">
            <a:extLst>
              <a:ext uri="{FF2B5EF4-FFF2-40B4-BE49-F238E27FC236}">
                <a16:creationId xmlns:a16="http://schemas.microsoft.com/office/drawing/2014/main" id="{159430B7-7EEB-7143-8F6B-E26CE710207A}"/>
              </a:ext>
            </a:extLst>
          </p:cNvPr>
          <p:cNvSpPr txBox="1"/>
          <p:nvPr/>
        </p:nvSpPr>
        <p:spPr>
          <a:xfrm>
            <a:off x="494675" y="4422098"/>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181A128F-EE08-2D4F-A661-36023A15C68F}"/>
              </a:ext>
            </a:extLst>
          </p:cNvPr>
          <p:cNvSpPr/>
          <p:nvPr/>
        </p:nvSpPr>
        <p:spPr>
          <a:xfrm>
            <a:off x="553684" y="5816185"/>
            <a:ext cx="2473377" cy="104181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48294D-DB7D-9F49-AF5F-29507AAC7688}"/>
              </a:ext>
            </a:extLst>
          </p:cNvPr>
          <p:cNvSpPr txBox="1"/>
          <p:nvPr/>
        </p:nvSpPr>
        <p:spPr>
          <a:xfrm>
            <a:off x="1199915" y="1748817"/>
            <a:ext cx="879922" cy="1569660"/>
          </a:xfrm>
          <a:prstGeom prst="rect">
            <a:avLst/>
          </a:prstGeom>
          <a:noFill/>
        </p:spPr>
        <p:txBody>
          <a:bodyPr wrap="square" rtlCol="0">
            <a:spAutoFit/>
          </a:bodyPr>
          <a:lstStyle/>
          <a:p>
            <a:r>
              <a:rPr lang="en-US" sz="9600" dirty="0">
                <a:solidFill>
                  <a:srgbClr val="FFCD00"/>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D99D6FCD-A287-2C47-AC5A-3BA4E685A00F}"/>
              </a:ext>
            </a:extLst>
          </p:cNvPr>
          <p:cNvSpPr txBox="1"/>
          <p:nvPr/>
        </p:nvSpPr>
        <p:spPr>
          <a:xfrm rot="10800000">
            <a:off x="4887503" y="2164836"/>
            <a:ext cx="879922" cy="1569660"/>
          </a:xfrm>
          <a:prstGeom prst="rect">
            <a:avLst/>
          </a:prstGeom>
          <a:noFill/>
        </p:spPr>
        <p:txBody>
          <a:bodyPr wrap="square" rtlCol="0">
            <a:spAutoFit/>
          </a:bodyPr>
          <a:lstStyle/>
          <a:p>
            <a:r>
              <a:rPr lang="en-US" sz="9600" dirty="0">
                <a:solidFill>
                  <a:srgbClr val="FFCD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5084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enz Motorwag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1" y="-48715"/>
            <a:ext cx="12264473" cy="69067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F7AEFF7-3473-C947-AECD-7A684266C629}"/>
              </a:ext>
            </a:extLst>
          </p:cNvPr>
          <p:cNvSpPr/>
          <p:nvPr/>
        </p:nvSpPr>
        <p:spPr>
          <a:xfrm>
            <a:off x="34267" y="4061636"/>
            <a:ext cx="12192000" cy="2796364"/>
          </a:xfrm>
          <a:prstGeom prst="rect">
            <a:avLst/>
          </a:prstGeom>
          <a:gradFill>
            <a:gsLst>
              <a:gs pos="75990">
                <a:srgbClr val="242424">
                  <a:alpha val="51000"/>
                </a:srgbClr>
              </a:gs>
              <a:gs pos="56000">
                <a:srgbClr val="242424">
                  <a:alpha val="21000"/>
                </a:srgbClr>
              </a:gs>
              <a:gs pos="25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7498720"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1886</a:t>
            </a:r>
          </a:p>
        </p:txBody>
      </p:sp>
      <p:cxnSp>
        <p:nvCxnSpPr>
          <p:cNvPr id="9" name="Straight Connector 8"/>
          <p:cNvCxnSpPr/>
          <p:nvPr/>
        </p:nvCxnSpPr>
        <p:spPr>
          <a:xfrm flipH="1">
            <a:off x="7930932"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7853716"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364895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utocognito.com/wp-content/uploads/2012/07/1908-ford-model-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15203EF-5724-564E-842D-86BC663928B6}"/>
              </a:ext>
            </a:extLst>
          </p:cNvPr>
          <p:cNvSpPr/>
          <p:nvPr/>
        </p:nvSpPr>
        <p:spPr>
          <a:xfrm>
            <a:off x="34267" y="4061636"/>
            <a:ext cx="12192000" cy="2796364"/>
          </a:xfrm>
          <a:prstGeom prst="rect">
            <a:avLst/>
          </a:prstGeom>
          <a:gradFill>
            <a:gsLst>
              <a:gs pos="75990">
                <a:srgbClr val="242424">
                  <a:alpha val="51000"/>
                </a:srgbClr>
              </a:gs>
              <a:gs pos="56000">
                <a:srgbClr val="242424">
                  <a:alpha val="21000"/>
                </a:srgbClr>
              </a:gs>
              <a:gs pos="25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7784857"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1903</a:t>
            </a:r>
          </a:p>
        </p:txBody>
      </p:sp>
      <p:cxnSp>
        <p:nvCxnSpPr>
          <p:cNvPr id="9" name="Straight Connector 8"/>
          <p:cNvCxnSpPr/>
          <p:nvPr/>
        </p:nvCxnSpPr>
        <p:spPr>
          <a:xfrm flipH="1">
            <a:off x="8217069"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8139853"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272690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geekinc.ca/wp-content/uploads/2013/01/112_0807_03z+ford_model_t+assembly_line.jpe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1" r="-1"/>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5FA04A9-B78D-484E-B1F8-868F7F341BA3}"/>
              </a:ext>
            </a:extLst>
          </p:cNvPr>
          <p:cNvSpPr/>
          <p:nvPr/>
        </p:nvSpPr>
        <p:spPr>
          <a:xfrm>
            <a:off x="34267" y="4061636"/>
            <a:ext cx="12192000" cy="2796364"/>
          </a:xfrm>
          <a:prstGeom prst="rect">
            <a:avLst/>
          </a:prstGeom>
          <a:gradFill>
            <a:gsLst>
              <a:gs pos="75990">
                <a:srgbClr val="242424">
                  <a:alpha val="51000"/>
                </a:srgbClr>
              </a:gs>
              <a:gs pos="56000">
                <a:srgbClr val="242424">
                  <a:alpha val="21000"/>
                </a:srgbClr>
              </a:gs>
              <a:gs pos="25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8017424"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1914</a:t>
            </a:r>
          </a:p>
        </p:txBody>
      </p:sp>
      <p:cxnSp>
        <p:nvCxnSpPr>
          <p:cNvPr id="9" name="Straight Connector 8"/>
          <p:cNvCxnSpPr/>
          <p:nvPr/>
        </p:nvCxnSpPr>
        <p:spPr>
          <a:xfrm flipH="1">
            <a:off x="8449636"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8372420"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294392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dialectblog.com/wp-content/uploads/2011/03/detroi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44CD54D-E093-604F-9104-97852FDE4049}"/>
              </a:ext>
            </a:extLst>
          </p:cNvPr>
          <p:cNvSpPr/>
          <p:nvPr/>
        </p:nvSpPr>
        <p:spPr>
          <a:xfrm>
            <a:off x="34267" y="4061636"/>
            <a:ext cx="12192000" cy="2796364"/>
          </a:xfrm>
          <a:prstGeom prst="rect">
            <a:avLst/>
          </a:prstGeom>
          <a:gradFill>
            <a:gsLst>
              <a:gs pos="75990">
                <a:srgbClr val="242424">
                  <a:alpha val="51000"/>
                </a:srgbClr>
              </a:gs>
              <a:gs pos="56000">
                <a:srgbClr val="242424">
                  <a:alpha val="21000"/>
                </a:srgbClr>
              </a:gs>
              <a:gs pos="25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8057683"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1915</a:t>
            </a:r>
          </a:p>
        </p:txBody>
      </p:sp>
      <p:cxnSp>
        <p:nvCxnSpPr>
          <p:cNvPr id="9" name="Straight Connector 8"/>
          <p:cNvCxnSpPr/>
          <p:nvPr/>
        </p:nvCxnSpPr>
        <p:spPr>
          <a:xfrm flipH="1">
            <a:off x="8489895"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8412679"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222403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eep.com/graphics/packard/packard-before-after/packard_avenue_ol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84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E79AA1-E39C-A144-9C78-3063F8EA97B1}"/>
              </a:ext>
            </a:extLst>
          </p:cNvPr>
          <p:cNvSpPr>
            <a:spLocks noGrp="1"/>
          </p:cNvSpPr>
          <p:nvPr>
            <p:ph type="body" sz="quarter" idx="11"/>
          </p:nvPr>
        </p:nvSpPr>
        <p:spPr/>
        <p:txBody>
          <a:bodyPr/>
          <a:lstStyle/>
          <a:p>
            <a:endParaRPr lang="en-US"/>
          </a:p>
        </p:txBody>
      </p:sp>
      <p:pic>
        <p:nvPicPr>
          <p:cNvPr id="3" name="Picture 10" descr="http://isgap.org/wp-content/uploads/2014/05/Huffington-2.jpg">
            <a:extLst>
              <a:ext uri="{FF2B5EF4-FFF2-40B4-BE49-F238E27FC236}">
                <a16:creationId xmlns:a16="http://schemas.microsoft.com/office/drawing/2014/main" id="{2B88C531-6259-9147-A784-112978FD10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53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reep.com/graphics/packard/packard-before-after/packard_avenue_ne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82593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F75816-3E0A-4742-8B36-63D6A9D5C521}"/>
              </a:ext>
            </a:extLst>
          </p:cNvPr>
          <p:cNvSpPr/>
          <p:nvPr/>
        </p:nvSpPr>
        <p:spPr>
          <a:xfrm>
            <a:off x="0" y="0"/>
            <a:ext cx="12344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4000" y="5811864"/>
            <a:ext cx="9144000" cy="104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4" name="Picture 6" descr="http://www.mackinac.org/media/images/2005/cyril-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915" y="0"/>
            <a:ext cx="8626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9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54030A-09A1-8F45-B71B-6CD0AB9A1E0A}"/>
              </a:ext>
            </a:extLst>
          </p:cNvPr>
          <p:cNvSpPr/>
          <p:nvPr/>
        </p:nvSpPr>
        <p:spPr>
          <a:xfrm>
            <a:off x="0" y="0"/>
            <a:ext cx="12344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0" y="5811864"/>
            <a:ext cx="9144000" cy="104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http://www.detroityes.com/webisodes/2004/13-UrbanPrairie/StCyri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460" y="0"/>
            <a:ext cx="8626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19602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5-19 at 11.19.18 P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0"/>
            <a:ext cx="12192001" cy="6858000"/>
          </a:xfrm>
          <a:prstGeom prst="rect">
            <a:avLst/>
          </a:prstGeom>
        </p:spPr>
      </p:pic>
      <p:sp>
        <p:nvSpPr>
          <p:cNvPr id="7" name="Rectangle 6">
            <a:extLst>
              <a:ext uri="{FF2B5EF4-FFF2-40B4-BE49-F238E27FC236}">
                <a16:creationId xmlns:a16="http://schemas.microsoft.com/office/drawing/2014/main" id="{6C4180F4-C3A4-8A44-96F4-AF67B957EB39}"/>
              </a:ext>
            </a:extLst>
          </p:cNvPr>
          <p:cNvSpPr/>
          <p:nvPr/>
        </p:nvSpPr>
        <p:spPr>
          <a:xfrm>
            <a:off x="34267" y="4061636"/>
            <a:ext cx="12192000" cy="2796364"/>
          </a:xfrm>
          <a:prstGeom prst="rect">
            <a:avLst/>
          </a:prstGeom>
          <a:gradFill>
            <a:gsLst>
              <a:gs pos="75990">
                <a:srgbClr val="242424">
                  <a:alpha val="51000"/>
                </a:srgbClr>
              </a:gs>
              <a:gs pos="56000">
                <a:srgbClr val="242424">
                  <a:alpha val="21000"/>
                </a:srgbClr>
              </a:gs>
              <a:gs pos="25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8691705" y="5211128"/>
            <a:ext cx="868488" cy="492443"/>
          </a:xfrm>
          <a:prstGeom prst="rect">
            <a:avLst/>
          </a:prstGeom>
          <a:solidFill>
            <a:schemeClr val="bg1">
              <a:alpha val="80000"/>
            </a:schemeClr>
          </a:solidFill>
          <a:ln w="38100">
            <a:solidFill>
              <a:srgbClr val="00C4B3"/>
            </a:solidFill>
          </a:ln>
        </p:spPr>
        <p:txBody>
          <a:bodyPr wrap="square" tIns="121920" bIns="121920" rtlCol="0">
            <a:spAutoFit/>
          </a:bodyPr>
          <a:lstStyle/>
          <a:p>
            <a:pPr algn="ctr"/>
            <a:r>
              <a:rPr lang="en-US" sz="1600" b="1" dirty="0">
                <a:solidFill>
                  <a:srgbClr val="77787B"/>
                </a:solidFill>
                <a:latin typeface="Montserrat ExtraBold" pitchFamily="2" charset="77"/>
              </a:rPr>
              <a:t>1947</a:t>
            </a:r>
          </a:p>
        </p:txBody>
      </p:sp>
      <p:cxnSp>
        <p:nvCxnSpPr>
          <p:cNvPr id="13" name="Straight Connector 12"/>
          <p:cNvCxnSpPr/>
          <p:nvPr/>
        </p:nvCxnSpPr>
        <p:spPr>
          <a:xfrm flipH="1">
            <a:off x="9123917"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9046701"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3780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ME Magazine Cover: Computer in Society -- Apr. 2, 19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292" y="584932"/>
            <a:ext cx="3971416" cy="523234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0" y="6175249"/>
            <a:ext cx="12192000" cy="11871"/>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9053460" y="5211128"/>
            <a:ext cx="868488" cy="492443"/>
          </a:xfrm>
          <a:prstGeom prst="rect">
            <a:avLst/>
          </a:prstGeom>
          <a:ln w="38100">
            <a:solidFill>
              <a:srgbClr val="00C4B3"/>
            </a:solidFill>
          </a:ln>
        </p:spPr>
        <p:style>
          <a:lnRef idx="2">
            <a:schemeClr val="accent2"/>
          </a:lnRef>
          <a:fillRef idx="1">
            <a:schemeClr val="lt1"/>
          </a:fillRef>
          <a:effectRef idx="0">
            <a:schemeClr val="accent2"/>
          </a:effectRef>
          <a:fontRef idx="minor">
            <a:schemeClr val="dk1"/>
          </a:fontRef>
        </p:style>
        <p:txBody>
          <a:bodyPr wrap="square" tIns="121920" bIns="121920" rtlCol="0">
            <a:spAutoFit/>
          </a:bodyPr>
          <a:lstStyle/>
          <a:p>
            <a:pPr algn="ctr"/>
            <a:r>
              <a:rPr lang="en-US" sz="1600" b="1" dirty="0">
                <a:solidFill>
                  <a:srgbClr val="77787B"/>
                </a:solidFill>
                <a:latin typeface="Montserrat ExtraBold" pitchFamily="2" charset="77"/>
              </a:rPr>
              <a:t>1965</a:t>
            </a:r>
          </a:p>
        </p:txBody>
      </p:sp>
      <p:cxnSp>
        <p:nvCxnSpPr>
          <p:cNvPr id="9" name="Straight Connector 8"/>
          <p:cNvCxnSpPr/>
          <p:nvPr/>
        </p:nvCxnSpPr>
        <p:spPr>
          <a:xfrm flipH="1">
            <a:off x="9485672" y="5891593"/>
            <a:ext cx="4064" cy="271143"/>
          </a:xfrm>
          <a:prstGeom prst="line">
            <a:avLst/>
          </a:prstGeom>
          <a:ln w="38100">
            <a:solidFill>
              <a:srgbClr val="00C4B3"/>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9408456" y="6096000"/>
            <a:ext cx="158496" cy="158496"/>
          </a:xfrm>
          <a:prstGeom prst="ellipse">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Tree>
    <p:extLst>
      <p:ext uri="{BB962C8B-B14F-4D97-AF65-F5344CB8AC3E}">
        <p14:creationId xmlns:p14="http://schemas.microsoft.com/office/powerpoint/2010/main" val="26167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255901" y="3686155"/>
            <a:ext cx="2018592" cy="2014276"/>
          </a:xfrm>
          <a:prstGeom prst="rect">
            <a:avLst/>
          </a:prstGeom>
        </p:spPr>
      </p:pic>
      <p:sp>
        <p:nvSpPr>
          <p:cNvPr id="2" name="Title 1"/>
          <p:cNvSpPr>
            <a:spLocks noGrp="1"/>
          </p:cNvSpPr>
          <p:nvPr>
            <p:ph type="title"/>
          </p:nvPr>
        </p:nvSpPr>
        <p:spPr/>
        <p:txBody>
          <a:bodyPr/>
          <a:lstStyle/>
          <a:p>
            <a:r>
              <a:rPr lang="en-US" dirty="0"/>
              <a:t>IBM and the Seven Dwarfs</a:t>
            </a:r>
          </a:p>
        </p:txBody>
      </p:sp>
      <p:sp>
        <p:nvSpPr>
          <p:cNvPr id="4" name="Rectangle 3"/>
          <p:cNvSpPr/>
          <p:nvPr/>
        </p:nvSpPr>
        <p:spPr>
          <a:xfrm>
            <a:off x="8940313" y="7245775"/>
            <a:ext cx="3273956" cy="1938992"/>
          </a:xfrm>
          <a:prstGeom prst="rect">
            <a:avLst/>
          </a:prstGeom>
        </p:spPr>
        <p:txBody>
          <a:bodyPr wrap="square">
            <a:spAutoFit/>
          </a:bodyPr>
          <a:lstStyle/>
          <a:p>
            <a:r>
              <a:rPr lang="en-US" sz="2400" dirty="0">
                <a:solidFill>
                  <a:srgbClr val="58595B"/>
                </a:solidFill>
                <a:latin typeface="Museo Sans 300" panose="02000000000000000000" pitchFamily="50" charset="0"/>
              </a:rPr>
              <a:t>Logos for IBM: Sperry Rand, RCA, Control Data, General Electric, NCR, Burroughs, Honeywell</a:t>
            </a:r>
            <a:endParaRPr lang="en-US" sz="2400" dirty="0"/>
          </a:p>
        </p:txBody>
      </p:sp>
      <p:pic>
        <p:nvPicPr>
          <p:cNvPr id="5" name="Picture 2" descr="File:HP New Logo 2D.sv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378803" y="1236732"/>
            <a:ext cx="1701896" cy="170189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7348" y="1423044"/>
            <a:ext cx="3887619" cy="213818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control dat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560" y="4048980"/>
            <a:ext cx="2654824" cy="206352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NCR logo"/>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4895893" y="1576892"/>
            <a:ext cx="3797003" cy="1021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117476" y="2891331"/>
            <a:ext cx="2822837" cy="840237"/>
          </a:xfrm>
          <a:prstGeom prst="rect">
            <a:avLst/>
          </a:prstGeom>
        </p:spPr>
      </p:pic>
      <p:pic>
        <p:nvPicPr>
          <p:cNvPr id="8" name="Picture 7"/>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80261" y="3561234"/>
            <a:ext cx="3793192" cy="729460"/>
          </a:xfrm>
          <a:prstGeom prst="rect">
            <a:avLst/>
          </a:prstGeom>
        </p:spPr>
      </p:pic>
      <p:pic>
        <p:nvPicPr>
          <p:cNvPr id="9" name="Picture 8"/>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47661" y="5080740"/>
            <a:ext cx="3312360" cy="586288"/>
          </a:xfrm>
          <a:prstGeom prst="rect">
            <a:avLst/>
          </a:prstGeom>
        </p:spPr>
      </p:pic>
      <p:pic>
        <p:nvPicPr>
          <p:cNvPr id="11" name="Picture 10"/>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187382" y="4162171"/>
            <a:ext cx="1777260" cy="1777260"/>
          </a:xfrm>
          <a:prstGeom prst="rect">
            <a:avLst/>
          </a:prstGeom>
        </p:spPr>
      </p:pic>
      <p:pic>
        <p:nvPicPr>
          <p:cNvPr id="13" name="Picture 1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603072" y="2834576"/>
            <a:ext cx="3521928" cy="1045853"/>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62504" y="3406880"/>
            <a:ext cx="3681449" cy="1038169"/>
          </a:xfrm>
          <a:prstGeom prst="rect">
            <a:avLst/>
          </a:prstGeom>
        </p:spPr>
      </p:pic>
    </p:spTree>
    <p:extLst>
      <p:ext uri="{BB962C8B-B14F-4D97-AF65-F5344CB8AC3E}">
        <p14:creationId xmlns:p14="http://schemas.microsoft.com/office/powerpoint/2010/main" val="237254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200"/>
                                        </p:tgtEl>
                                      </p:cBhvr>
                                    </p:animEffect>
                                    <p:set>
                                      <p:cBhvr>
                                        <p:cTn id="7" dur="1" fill="hold">
                                          <p:stCondLst>
                                            <p:cond delay="499"/>
                                          </p:stCondLst>
                                        </p:cTn>
                                        <p:tgtEl>
                                          <p:spTgt spid="820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3.88889E-6 7.40741E-7 L -0.63802 -0.07994 " pathEditMode="relative" rAng="0" ptsTypes="AA">
                                      <p:cBhvr>
                                        <p:cTn id="27" dur="2000" fill="hold"/>
                                        <p:tgtEl>
                                          <p:spTgt spid="12"/>
                                        </p:tgtEl>
                                        <p:attrNameLst>
                                          <p:attrName>ppt_x</p:attrName>
                                          <p:attrName>ppt_y</p:attrName>
                                        </p:attrNameLst>
                                      </p:cBhvr>
                                      <p:rCtr x="-31910" y="-40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98A46226-73A3-4E24-9917-18ABB9255AA5}"/>
              </a:ext>
            </a:extLst>
          </p:cNvPr>
          <p:cNvGraphicFramePr/>
          <p:nvPr>
            <p:extLst>
              <p:ext uri="{D42A27DB-BD31-4B8C-83A1-F6EECF244321}">
                <p14:modId xmlns:p14="http://schemas.microsoft.com/office/powerpoint/2010/main" val="3069076166"/>
              </p:ext>
            </p:extLst>
          </p:nvPr>
        </p:nvGraphicFramePr>
        <p:xfrm>
          <a:off x="195944" y="1165654"/>
          <a:ext cx="11691256" cy="4428807"/>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2"/>
          <p:cNvSpPr txBox="1">
            <a:spLocks/>
          </p:cNvSpPr>
          <p:nvPr/>
        </p:nvSpPr>
        <p:spPr>
          <a:xfrm>
            <a:off x="1933575" y="2"/>
            <a:ext cx="8229600" cy="931863"/>
          </a:xfrm>
          <a:prstGeom prst="rect">
            <a:avLst/>
          </a:prstGeom>
        </p:spPr>
        <p:txBody>
          <a:bodyPr/>
          <a:lstStyle>
            <a:lvl1pPr algn="l" rtl="0" eaLnBrk="0" fontAlgn="base" hangingPunct="0">
              <a:spcBef>
                <a:spcPct val="0"/>
              </a:spcBef>
              <a:spcAft>
                <a:spcPct val="0"/>
              </a:spcAft>
              <a:defRPr sz="3200" kern="1200">
                <a:solidFill>
                  <a:srgbClr val="424242"/>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rgbClr val="424242"/>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3200">
                <a:solidFill>
                  <a:srgbClr val="424242"/>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3200">
                <a:solidFill>
                  <a:srgbClr val="424242"/>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3200">
                <a:solidFill>
                  <a:srgbClr val="424242"/>
                </a:solidFill>
                <a:latin typeface="Arial" pitchFamily="34" charset="0"/>
                <a:ea typeface="ＭＳ Ｐゴシック" charset="-128"/>
                <a:cs typeface="ＭＳ Ｐゴシック" charset="-128"/>
              </a:defRPr>
            </a:lvl5pPr>
            <a:lvl6pPr marL="457200" algn="l" rtl="0" fontAlgn="base">
              <a:spcBef>
                <a:spcPct val="0"/>
              </a:spcBef>
              <a:spcAft>
                <a:spcPct val="0"/>
              </a:spcAft>
              <a:defRPr sz="3200">
                <a:solidFill>
                  <a:srgbClr val="424242"/>
                </a:solidFill>
                <a:latin typeface="Arial" pitchFamily="34" charset="0"/>
              </a:defRPr>
            </a:lvl6pPr>
            <a:lvl7pPr marL="914400" algn="l" rtl="0" fontAlgn="base">
              <a:spcBef>
                <a:spcPct val="0"/>
              </a:spcBef>
              <a:spcAft>
                <a:spcPct val="0"/>
              </a:spcAft>
              <a:defRPr sz="3200">
                <a:solidFill>
                  <a:srgbClr val="424242"/>
                </a:solidFill>
                <a:latin typeface="Arial" pitchFamily="34" charset="0"/>
              </a:defRPr>
            </a:lvl7pPr>
            <a:lvl8pPr marL="1371600" algn="l" rtl="0" fontAlgn="base">
              <a:spcBef>
                <a:spcPct val="0"/>
              </a:spcBef>
              <a:spcAft>
                <a:spcPct val="0"/>
              </a:spcAft>
              <a:defRPr sz="3200">
                <a:solidFill>
                  <a:srgbClr val="424242"/>
                </a:solidFill>
                <a:latin typeface="Arial" pitchFamily="34" charset="0"/>
              </a:defRPr>
            </a:lvl8pPr>
            <a:lvl9pPr marL="1828800" algn="l" rtl="0" fontAlgn="base">
              <a:spcBef>
                <a:spcPct val="0"/>
              </a:spcBef>
              <a:spcAft>
                <a:spcPct val="0"/>
              </a:spcAft>
              <a:defRPr sz="3200">
                <a:solidFill>
                  <a:srgbClr val="424242"/>
                </a:solidFill>
                <a:latin typeface="Arial" pitchFamily="34" charset="0"/>
              </a:defRPr>
            </a:lvl9pPr>
          </a:lstStyle>
          <a:p>
            <a:endParaRPr lang="en-US" sz="2800" dirty="0">
              <a:solidFill>
                <a:srgbClr val="58595B"/>
              </a:solidFill>
            </a:endParaRPr>
          </a:p>
        </p:txBody>
      </p:sp>
      <p:sp>
        <p:nvSpPr>
          <p:cNvPr id="2" name="Title 1"/>
          <p:cNvSpPr>
            <a:spLocks noGrp="1"/>
          </p:cNvSpPr>
          <p:nvPr>
            <p:ph type="title"/>
          </p:nvPr>
        </p:nvSpPr>
        <p:spPr/>
        <p:txBody>
          <a:bodyPr>
            <a:normAutofit/>
          </a:bodyPr>
          <a:lstStyle/>
          <a:p>
            <a:r>
              <a:rPr lang="en-US" dirty="0"/>
              <a:t>Growth of $100 Dollars With Dividends</a:t>
            </a:r>
          </a:p>
        </p:txBody>
      </p:sp>
      <p:sp>
        <p:nvSpPr>
          <p:cNvPr id="3" name="Text Placeholder 2"/>
          <p:cNvSpPr>
            <a:spLocks noGrp="1"/>
          </p:cNvSpPr>
          <p:nvPr>
            <p:ph type="body" sz="quarter" idx="10"/>
          </p:nvPr>
        </p:nvSpPr>
        <p:spPr/>
        <p:txBody>
          <a:bodyPr>
            <a:normAutofit/>
          </a:bodyPr>
          <a:lstStyle/>
          <a:p>
            <a:r>
              <a:rPr lang="en-US" dirty="0"/>
              <a:t>(1966 - 2017)</a:t>
            </a:r>
          </a:p>
        </p:txBody>
      </p:sp>
      <p:grpSp>
        <p:nvGrpSpPr>
          <p:cNvPr id="17" name="Group 16">
            <a:extLst>
              <a:ext uri="{FF2B5EF4-FFF2-40B4-BE49-F238E27FC236}">
                <a16:creationId xmlns:a16="http://schemas.microsoft.com/office/drawing/2014/main" id="{87E0D18B-1C22-44AB-8A20-9FC6258E52EC}"/>
              </a:ext>
            </a:extLst>
          </p:cNvPr>
          <p:cNvGrpSpPr/>
          <p:nvPr/>
        </p:nvGrpSpPr>
        <p:grpSpPr>
          <a:xfrm>
            <a:off x="9306925" y="2553126"/>
            <a:ext cx="784533" cy="667641"/>
            <a:chOff x="8369057" y="2122489"/>
            <a:chExt cx="373695" cy="374906"/>
          </a:xfrm>
        </p:grpSpPr>
        <p:sp>
          <p:nvSpPr>
            <p:cNvPr id="19" name="Oval 18">
              <a:extLst>
                <a:ext uri="{FF2B5EF4-FFF2-40B4-BE49-F238E27FC236}">
                  <a16:creationId xmlns:a16="http://schemas.microsoft.com/office/drawing/2014/main" id="{26A93515-E6CE-4CDF-87B2-170C27BB9E34}"/>
                </a:ext>
              </a:extLst>
            </p:cNvPr>
            <p:cNvSpPr/>
            <p:nvPr/>
          </p:nvSpPr>
          <p:spPr>
            <a:xfrm>
              <a:off x="8371754" y="2122489"/>
              <a:ext cx="368300" cy="3683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pic>
          <p:nvPicPr>
            <p:cNvPr id="20" name="Picture 2" descr="File:HP New Logo 2D.svg">
              <a:extLst>
                <a:ext uri="{FF2B5EF4-FFF2-40B4-BE49-F238E27FC236}">
                  <a16:creationId xmlns:a16="http://schemas.microsoft.com/office/drawing/2014/main" id="{9437161C-100A-4611-9B68-D1A88F450FC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69057" y="2123700"/>
              <a:ext cx="373695" cy="37369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BA4D2707-EAFD-449F-B834-D67808ABF3E3}"/>
              </a:ext>
            </a:extLst>
          </p:cNvPr>
          <p:cNvSpPr/>
          <p:nvPr/>
        </p:nvSpPr>
        <p:spPr>
          <a:xfrm>
            <a:off x="5381469" y="1165654"/>
            <a:ext cx="1229193" cy="442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B2E5A61B-C4B6-C34E-9B98-4C3C76E6D8FA}"/>
              </a:ext>
            </a:extLst>
          </p:cNvPr>
          <p:cNvSpPr>
            <a:spLocks noGrp="1"/>
          </p:cNvSpPr>
          <p:nvPr>
            <p:ph type="body" sz="quarter" idx="11"/>
          </p:nvPr>
        </p:nvSpPr>
        <p:spPr>
          <a:xfrm>
            <a:off x="838200" y="5594461"/>
            <a:ext cx="10515600" cy="330715"/>
          </a:xfrm>
        </p:spPr>
        <p:txBody>
          <a:bodyPr>
            <a:noAutofit/>
          </a:bodyPr>
          <a:lstStyle/>
          <a:p>
            <a:pPr>
              <a:lnSpc>
                <a:spcPct val="100000"/>
              </a:lnSpc>
              <a:spcAft>
                <a:spcPts val="0"/>
              </a:spcAft>
            </a:pPr>
            <a:r>
              <a:rPr lang="en-US" b="1" dirty="0"/>
              <a:t>Source: </a:t>
            </a:r>
            <a:r>
              <a:rPr lang="en-US" dirty="0"/>
              <a:t>S&amp;P 500, DFA Returns 2.0, Morningstar 2017., Yahoo Finance, Hypothetical value of $100 invested at beginning of 1966 and kept invested through December 31, 2016 Assumes reinvestment of income and no transaction costs or taxes. This is for illustrative purposes only and not indicative of any investment. Stock investing involves risks, including increased volatility (up and down movement in the value of your assets) and loss of principal. Indexes are unmanaged baskets of securities in which investors cannot directly invest. Past performance does not guarantee future results. All data is from sources believed to be reliable but cannot be guaranteed or warranted</a:t>
            </a:r>
          </a:p>
          <a:p>
            <a:pPr>
              <a:lnSpc>
                <a:spcPct val="100000"/>
              </a:lnSpc>
              <a:spcAft>
                <a:spcPts val="0"/>
              </a:spcAft>
            </a:pPr>
            <a:r>
              <a:rPr lang="en-US" baseline="30000" dirty="0"/>
              <a:t>1 </a:t>
            </a:r>
            <a:r>
              <a:rPr lang="en-US" dirty="0"/>
              <a:t>Inception Date: 06/1987; </a:t>
            </a:r>
            <a:r>
              <a:rPr lang="en-US" baseline="30000" dirty="0"/>
              <a:t>2</a:t>
            </a:r>
            <a:r>
              <a:rPr lang="en-US" dirty="0"/>
              <a:t>Inception Date: 06/1972; </a:t>
            </a:r>
            <a:r>
              <a:rPr lang="en-US" baseline="30000" dirty="0"/>
              <a:t>3</a:t>
            </a:r>
            <a:r>
              <a:rPr lang="en-US" dirty="0"/>
              <a:t>Inception Date: 01/1970</a:t>
            </a:r>
          </a:p>
        </p:txBody>
      </p:sp>
      <p:cxnSp>
        <p:nvCxnSpPr>
          <p:cNvPr id="14" name="Straight Connector 13">
            <a:extLst>
              <a:ext uri="{FF2B5EF4-FFF2-40B4-BE49-F238E27FC236}">
                <a16:creationId xmlns:a16="http://schemas.microsoft.com/office/drawing/2014/main" id="{3BBCBAF8-9B08-734E-B993-7C69C17C45C3}"/>
              </a:ext>
            </a:extLst>
          </p:cNvPr>
          <p:cNvCxnSpPr>
            <a:cxnSpLocks/>
          </p:cNvCxnSpPr>
          <p:nvPr/>
        </p:nvCxnSpPr>
        <p:spPr>
          <a:xfrm>
            <a:off x="884229" y="1002552"/>
            <a:ext cx="7524275"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31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14" dur="500"/>
                                        <p:tgtEl>
                                          <p:spTgt spid="10">
                                            <p:graphicEl>
                                              <a:chart seriesIdx="-3" categoryIdx="-3" bldStep="gridLegend"/>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graphicEl>
                                              <a:chart seriesIdx="0" categoryIdx="0" bldStep="ptInSeries"/>
                                            </p:graphicEl>
                                          </p:spTgt>
                                        </p:tgtEl>
                                        <p:attrNameLst>
                                          <p:attrName>style.visibility</p:attrName>
                                        </p:attrNameLst>
                                      </p:cBhvr>
                                      <p:to>
                                        <p:strVal val="visible"/>
                                      </p:to>
                                    </p:set>
                                    <p:animEffect transition="in" filter="wipe(down)">
                                      <p:cBhvr>
                                        <p:cTn id="19" dur="500"/>
                                        <p:tgtEl>
                                          <p:spTgt spid="10">
                                            <p:graphicEl>
                                              <a:chart seriesIdx="0" categoryIdx="0" bldStep="ptInSeries"/>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graphicEl>
                                              <a:chart seriesIdx="0" categoryIdx="1" bldStep="ptInSeries"/>
                                            </p:graphicEl>
                                          </p:spTgt>
                                        </p:tgtEl>
                                        <p:attrNameLst>
                                          <p:attrName>style.visibility</p:attrName>
                                        </p:attrNameLst>
                                      </p:cBhvr>
                                      <p:to>
                                        <p:strVal val="visible"/>
                                      </p:to>
                                    </p:set>
                                    <p:animEffect transition="in" filter="wipe(down)">
                                      <p:cBhvr>
                                        <p:cTn id="24" dur="500"/>
                                        <p:tgtEl>
                                          <p:spTgt spid="10">
                                            <p:graphicEl>
                                              <a:chart seriesIdx="0" categoryIdx="1" bldStep="ptInSeries"/>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graphicEl>
                                              <a:chart seriesIdx="0" categoryIdx="2" bldStep="ptInSeries"/>
                                            </p:graphicEl>
                                          </p:spTgt>
                                        </p:tgtEl>
                                        <p:attrNameLst>
                                          <p:attrName>style.visibility</p:attrName>
                                        </p:attrNameLst>
                                      </p:cBhvr>
                                      <p:to>
                                        <p:strVal val="visible"/>
                                      </p:to>
                                    </p:set>
                                    <p:animEffect transition="in" filter="wipe(down)">
                                      <p:cBhvr>
                                        <p:cTn id="29" dur="500"/>
                                        <p:tgtEl>
                                          <p:spTgt spid="10">
                                            <p:graphicEl>
                                              <a:chart seriesIdx="0" categoryIdx="2" bldStep="ptIn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graphicEl>
                                              <a:chart seriesIdx="0" categoryIdx="3" bldStep="ptInSeries"/>
                                            </p:graphicEl>
                                          </p:spTgt>
                                        </p:tgtEl>
                                        <p:attrNameLst>
                                          <p:attrName>style.visibility</p:attrName>
                                        </p:attrNameLst>
                                      </p:cBhvr>
                                      <p:to>
                                        <p:strVal val="visible"/>
                                      </p:to>
                                    </p:set>
                                    <p:animEffect transition="in" filter="wipe(down)">
                                      <p:cBhvr>
                                        <p:cTn id="34" dur="500"/>
                                        <p:tgtEl>
                                          <p:spTgt spid="10">
                                            <p:graphicEl>
                                              <a:chart seriesIdx="0" categoryIdx="3" bldStep="ptInSeries"/>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graphicEl>
                                              <a:chart seriesIdx="0" categoryIdx="4" bldStep="ptInSeries"/>
                                            </p:graphicEl>
                                          </p:spTgt>
                                        </p:tgtEl>
                                        <p:attrNameLst>
                                          <p:attrName>style.visibility</p:attrName>
                                        </p:attrNameLst>
                                      </p:cBhvr>
                                      <p:to>
                                        <p:strVal val="visible"/>
                                      </p:to>
                                    </p:set>
                                    <p:animEffect transition="in" filter="wipe(down)">
                                      <p:cBhvr>
                                        <p:cTn id="39" dur="500"/>
                                        <p:tgtEl>
                                          <p:spTgt spid="10">
                                            <p:graphicEl>
                                              <a:chart seriesIdx="0" categoryIdx="4" bldStep="ptInSeries"/>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graphicEl>
                                              <a:chart seriesIdx="0" categoryIdx="5" bldStep="ptInSeries"/>
                                            </p:graphicEl>
                                          </p:spTgt>
                                        </p:tgtEl>
                                        <p:attrNameLst>
                                          <p:attrName>style.visibility</p:attrName>
                                        </p:attrNameLst>
                                      </p:cBhvr>
                                      <p:to>
                                        <p:strVal val="visible"/>
                                      </p:to>
                                    </p:set>
                                    <p:animEffect transition="in" filter="wipe(down)">
                                      <p:cBhvr>
                                        <p:cTn id="44" dur="500"/>
                                        <p:tgtEl>
                                          <p:spTgt spid="10">
                                            <p:graphicEl>
                                              <a:chart seriesIdx="0" categoryIdx="5" bldStep="ptInSeries"/>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graphicEl>
                                              <a:chart seriesIdx="0" categoryIdx="6" bldStep="ptInSeries"/>
                                            </p:graphicEl>
                                          </p:spTgt>
                                        </p:tgtEl>
                                        <p:attrNameLst>
                                          <p:attrName>style.visibility</p:attrName>
                                        </p:attrNameLst>
                                      </p:cBhvr>
                                      <p:to>
                                        <p:strVal val="visible"/>
                                      </p:to>
                                    </p:set>
                                    <p:animEffect transition="in" filter="wipe(down)">
                                      <p:cBhvr>
                                        <p:cTn id="49" dur="500"/>
                                        <p:tgtEl>
                                          <p:spTgt spid="10">
                                            <p:graphicEl>
                                              <a:chart seriesIdx="0" categoryIdx="6" bldStep="ptInSeries"/>
                                            </p:graphicEl>
                                          </p:spTgt>
                                        </p:tgtEl>
                                      </p:cBhvr>
                                    </p:animEffect>
                                  </p:childTnLst>
                                </p:cTn>
                              </p:par>
                              <p:par>
                                <p:cTn id="50" presetID="22" presetClass="entr" presetSubtype="4" fill="hold" nodeType="withEffect">
                                  <p:stCondLst>
                                    <p:cond delay="20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graphicEl>
                                              <a:chart seriesIdx="0" categoryIdx="7" bldStep="ptInSeries"/>
                                            </p:graphicEl>
                                          </p:spTgt>
                                        </p:tgtEl>
                                        <p:attrNameLst>
                                          <p:attrName>style.visibility</p:attrName>
                                        </p:attrNameLst>
                                      </p:cBhvr>
                                      <p:to>
                                        <p:strVal val="visible"/>
                                      </p:to>
                                    </p:set>
                                    <p:animEffect transition="in" filter="wipe(down)">
                                      <p:cBhvr>
                                        <p:cTn id="57" dur="500"/>
                                        <p:tgtEl>
                                          <p:spTgt spid="10">
                                            <p:graphicEl>
                                              <a:chart seriesIdx="0" categoryIdx="7"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El"/>
        </p:bldSub>
      </p:bldGraphic>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ussmokeless.com/en/cms/Company/History/images/OUr_History_1930.jpg.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3196"/>
            <a:ext cx="12192000" cy="49415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13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55392" y="1811379"/>
            <a:ext cx="6656832" cy="2771947"/>
          </a:xfrm>
          <a:prstGeom prst="rect">
            <a:avLst/>
          </a:prstGeom>
        </p:spPr>
      </p:pic>
    </p:spTree>
    <p:extLst>
      <p:ext uri="{BB962C8B-B14F-4D97-AF65-F5344CB8AC3E}">
        <p14:creationId xmlns:p14="http://schemas.microsoft.com/office/powerpoint/2010/main" val="350977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27455" y="1234440"/>
            <a:ext cx="4615475" cy="461547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77897" y="1133856"/>
            <a:ext cx="4200144" cy="4200144"/>
          </a:xfrm>
          <a:prstGeom prst="rect">
            <a:avLst/>
          </a:prstGeom>
        </p:spPr>
      </p:pic>
    </p:spTree>
    <p:extLst>
      <p:ext uri="{BB962C8B-B14F-4D97-AF65-F5344CB8AC3E}">
        <p14:creationId xmlns:p14="http://schemas.microsoft.com/office/powerpoint/2010/main" val="39716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1179B2-782E-914E-A1D5-421FA6B780F8}"/>
              </a:ext>
            </a:extLst>
          </p:cNvPr>
          <p:cNvSpPr>
            <a:spLocks noGrp="1"/>
          </p:cNvSpPr>
          <p:nvPr>
            <p:ph type="title"/>
          </p:nvPr>
        </p:nvSpPr>
        <p:spPr/>
        <p:txBody>
          <a:bodyPr/>
          <a:lstStyle/>
          <a:p>
            <a:r>
              <a:rPr lang="en-US" dirty="0"/>
              <a:t>Growth of Wealth</a:t>
            </a:r>
          </a:p>
        </p:txBody>
      </p:sp>
      <p:sp>
        <p:nvSpPr>
          <p:cNvPr id="7" name="Text Placeholder 6">
            <a:extLst>
              <a:ext uri="{FF2B5EF4-FFF2-40B4-BE49-F238E27FC236}">
                <a16:creationId xmlns:a16="http://schemas.microsoft.com/office/drawing/2014/main" id="{5FE285B4-7454-3D40-9206-C4CD53BF62D7}"/>
              </a:ext>
            </a:extLst>
          </p:cNvPr>
          <p:cNvSpPr>
            <a:spLocks noGrp="1"/>
          </p:cNvSpPr>
          <p:nvPr>
            <p:ph type="body" sz="quarter" idx="10"/>
          </p:nvPr>
        </p:nvSpPr>
        <p:spPr/>
        <p:txBody>
          <a:bodyPr>
            <a:normAutofit/>
          </a:bodyPr>
          <a:lstStyle/>
          <a:p>
            <a:r>
              <a:rPr lang="en-US" dirty="0"/>
              <a:t>Real annualized returns (%) on equities internationally, 1900 – 2022</a:t>
            </a:r>
          </a:p>
        </p:txBody>
      </p:sp>
      <p:sp>
        <p:nvSpPr>
          <p:cNvPr id="2" name="Text Placeholder 1">
            <a:extLst>
              <a:ext uri="{FF2B5EF4-FFF2-40B4-BE49-F238E27FC236}">
                <a16:creationId xmlns:a16="http://schemas.microsoft.com/office/drawing/2014/main" id="{584431B0-F515-1B4C-B69B-537335C4DB06}"/>
              </a:ext>
            </a:extLst>
          </p:cNvPr>
          <p:cNvSpPr>
            <a:spLocks noGrp="1"/>
          </p:cNvSpPr>
          <p:nvPr>
            <p:ph type="body" sz="quarter" idx="11"/>
          </p:nvPr>
        </p:nvSpPr>
        <p:spPr>
          <a:xfrm>
            <a:off x="651937" y="6329360"/>
            <a:ext cx="10515600" cy="461665"/>
          </a:xfrm>
        </p:spPr>
        <p:txBody>
          <a:bodyPr>
            <a:normAutofit/>
          </a:bodyPr>
          <a:lstStyle/>
          <a:p>
            <a:r>
              <a:rPr lang="en-US" dirty="0"/>
              <a:t>Sources: Elroy Dimson, Paul Marsh and Mike Staunton, DMS Database 2023, Morningstar. N Past performance does not guarantee future results. All data is from sources believed to be reliable but cannot be guaranteed or warranted.  Real growth of wealth in local currency, after inflation. World portfolio is measured in USD.</a:t>
            </a:r>
          </a:p>
        </p:txBody>
      </p:sp>
      <p:cxnSp>
        <p:nvCxnSpPr>
          <p:cNvPr id="10" name="Straight Connector 9">
            <a:extLst>
              <a:ext uri="{FF2B5EF4-FFF2-40B4-BE49-F238E27FC236}">
                <a16:creationId xmlns:a16="http://schemas.microsoft.com/office/drawing/2014/main" id="{DE954F98-B778-9F47-B4C3-45BC09EBB96D}"/>
              </a:ext>
            </a:extLst>
          </p:cNvPr>
          <p:cNvCxnSpPr>
            <a:cxnSpLocks/>
          </p:cNvCxnSpPr>
          <p:nvPr/>
        </p:nvCxnSpPr>
        <p:spPr>
          <a:xfrm>
            <a:off x="884229" y="1002552"/>
            <a:ext cx="3472618"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7323CCC-A068-438F-AF02-05EA7328DF0F}"/>
              </a:ext>
            </a:extLst>
          </p:cNvPr>
          <p:cNvSpPr txBox="1"/>
          <p:nvPr/>
        </p:nvSpPr>
        <p:spPr>
          <a:xfrm>
            <a:off x="10496346" y="1123561"/>
            <a:ext cx="1653017" cy="379656"/>
          </a:xfrm>
          <a:prstGeom prst="rect">
            <a:avLst/>
          </a:prstGeom>
          <a:noFill/>
        </p:spPr>
        <p:txBody>
          <a:bodyPr wrap="none" rtlCol="0">
            <a:spAutoFit/>
          </a:bodyPr>
          <a:lstStyle/>
          <a:p>
            <a:r>
              <a:rPr lang="en-US" sz="1867" b="1" dirty="0">
                <a:solidFill>
                  <a:srgbClr val="1CB7B1"/>
                </a:solidFill>
                <a:latin typeface="Montserrat Medium" panose="00000600000000000000" pitchFamily="2" charset="0"/>
              </a:rPr>
              <a:t>South Africa</a:t>
            </a:r>
          </a:p>
        </p:txBody>
      </p:sp>
      <p:sp>
        <p:nvSpPr>
          <p:cNvPr id="8" name="TextBox 7">
            <a:extLst>
              <a:ext uri="{FF2B5EF4-FFF2-40B4-BE49-F238E27FC236}">
                <a16:creationId xmlns:a16="http://schemas.microsoft.com/office/drawing/2014/main" id="{8CFE76A5-B145-4045-803D-4ED533161E27}"/>
              </a:ext>
            </a:extLst>
          </p:cNvPr>
          <p:cNvSpPr txBox="1"/>
          <p:nvPr/>
        </p:nvSpPr>
        <p:spPr>
          <a:xfrm>
            <a:off x="10779899" y="1360806"/>
            <a:ext cx="1109599" cy="461665"/>
          </a:xfrm>
          <a:prstGeom prst="rect">
            <a:avLst/>
          </a:prstGeom>
          <a:noFill/>
        </p:spPr>
        <p:txBody>
          <a:bodyPr wrap="none" rtlCol="0">
            <a:spAutoFit/>
          </a:bodyPr>
          <a:lstStyle/>
          <a:p>
            <a:r>
              <a:rPr lang="en-US" sz="2400" b="1" dirty="0">
                <a:solidFill>
                  <a:srgbClr val="1CB7B1"/>
                </a:solidFill>
                <a:latin typeface="Montserrat Medium" panose="00000600000000000000" pitchFamily="2" charset="0"/>
              </a:rPr>
              <a:t>$5388</a:t>
            </a:r>
          </a:p>
        </p:txBody>
      </p:sp>
      <p:pic>
        <p:nvPicPr>
          <p:cNvPr id="4" name="Picture 3">
            <a:extLst>
              <a:ext uri="{FF2B5EF4-FFF2-40B4-BE49-F238E27FC236}">
                <a16:creationId xmlns:a16="http://schemas.microsoft.com/office/drawing/2014/main" id="{DEFD4001-831B-381C-B1DC-747BF251057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774169"/>
            <a:ext cx="12153409" cy="4538258"/>
          </a:xfrm>
          <a:prstGeom prst="rect">
            <a:avLst/>
          </a:prstGeom>
        </p:spPr>
      </p:pic>
    </p:spTree>
    <p:extLst>
      <p:ext uri="{BB962C8B-B14F-4D97-AF65-F5344CB8AC3E}">
        <p14:creationId xmlns:p14="http://schemas.microsoft.com/office/powerpoint/2010/main" val="374302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98A46226-73A3-4E24-9917-18ABB9255AA5}"/>
              </a:ext>
            </a:extLst>
          </p:cNvPr>
          <p:cNvGraphicFramePr/>
          <p:nvPr>
            <p:extLst>
              <p:ext uri="{D42A27DB-BD31-4B8C-83A1-F6EECF244321}">
                <p14:modId xmlns:p14="http://schemas.microsoft.com/office/powerpoint/2010/main" val="1897264691"/>
              </p:ext>
            </p:extLst>
          </p:nvPr>
        </p:nvGraphicFramePr>
        <p:xfrm>
          <a:off x="195944" y="1165654"/>
          <a:ext cx="11691256" cy="4428807"/>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2"/>
          <p:cNvSpPr txBox="1">
            <a:spLocks/>
          </p:cNvSpPr>
          <p:nvPr/>
        </p:nvSpPr>
        <p:spPr>
          <a:xfrm>
            <a:off x="1933575" y="2"/>
            <a:ext cx="8229600" cy="931863"/>
          </a:xfrm>
          <a:prstGeom prst="rect">
            <a:avLst/>
          </a:prstGeom>
        </p:spPr>
        <p:txBody>
          <a:bodyPr/>
          <a:lstStyle>
            <a:lvl1pPr algn="l" rtl="0" eaLnBrk="0" fontAlgn="base" hangingPunct="0">
              <a:spcBef>
                <a:spcPct val="0"/>
              </a:spcBef>
              <a:spcAft>
                <a:spcPct val="0"/>
              </a:spcAft>
              <a:defRPr sz="3200" kern="1200">
                <a:solidFill>
                  <a:srgbClr val="424242"/>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rgbClr val="424242"/>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3200">
                <a:solidFill>
                  <a:srgbClr val="424242"/>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3200">
                <a:solidFill>
                  <a:srgbClr val="424242"/>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3200">
                <a:solidFill>
                  <a:srgbClr val="424242"/>
                </a:solidFill>
                <a:latin typeface="Arial" pitchFamily="34" charset="0"/>
                <a:ea typeface="ＭＳ Ｐゴシック" charset="-128"/>
                <a:cs typeface="ＭＳ Ｐゴシック" charset="-128"/>
              </a:defRPr>
            </a:lvl5pPr>
            <a:lvl6pPr marL="457200" algn="l" rtl="0" fontAlgn="base">
              <a:spcBef>
                <a:spcPct val="0"/>
              </a:spcBef>
              <a:spcAft>
                <a:spcPct val="0"/>
              </a:spcAft>
              <a:defRPr sz="3200">
                <a:solidFill>
                  <a:srgbClr val="424242"/>
                </a:solidFill>
                <a:latin typeface="Arial" pitchFamily="34" charset="0"/>
              </a:defRPr>
            </a:lvl6pPr>
            <a:lvl7pPr marL="914400" algn="l" rtl="0" fontAlgn="base">
              <a:spcBef>
                <a:spcPct val="0"/>
              </a:spcBef>
              <a:spcAft>
                <a:spcPct val="0"/>
              </a:spcAft>
              <a:defRPr sz="3200">
                <a:solidFill>
                  <a:srgbClr val="424242"/>
                </a:solidFill>
                <a:latin typeface="Arial" pitchFamily="34" charset="0"/>
              </a:defRPr>
            </a:lvl7pPr>
            <a:lvl8pPr marL="1371600" algn="l" rtl="0" fontAlgn="base">
              <a:spcBef>
                <a:spcPct val="0"/>
              </a:spcBef>
              <a:spcAft>
                <a:spcPct val="0"/>
              </a:spcAft>
              <a:defRPr sz="3200">
                <a:solidFill>
                  <a:srgbClr val="424242"/>
                </a:solidFill>
                <a:latin typeface="Arial" pitchFamily="34" charset="0"/>
              </a:defRPr>
            </a:lvl8pPr>
            <a:lvl9pPr marL="1828800" algn="l" rtl="0" fontAlgn="base">
              <a:spcBef>
                <a:spcPct val="0"/>
              </a:spcBef>
              <a:spcAft>
                <a:spcPct val="0"/>
              </a:spcAft>
              <a:defRPr sz="3200">
                <a:solidFill>
                  <a:srgbClr val="424242"/>
                </a:solidFill>
                <a:latin typeface="Arial" pitchFamily="34" charset="0"/>
              </a:defRPr>
            </a:lvl9pPr>
          </a:lstStyle>
          <a:p>
            <a:endParaRPr lang="en-US" sz="2800" dirty="0">
              <a:solidFill>
                <a:srgbClr val="58595B"/>
              </a:solidFill>
            </a:endParaRPr>
          </a:p>
        </p:txBody>
      </p:sp>
      <p:sp>
        <p:nvSpPr>
          <p:cNvPr id="2" name="Title 1"/>
          <p:cNvSpPr>
            <a:spLocks noGrp="1"/>
          </p:cNvSpPr>
          <p:nvPr>
            <p:ph type="title"/>
          </p:nvPr>
        </p:nvSpPr>
        <p:spPr/>
        <p:txBody>
          <a:bodyPr>
            <a:normAutofit/>
          </a:bodyPr>
          <a:lstStyle/>
          <a:p>
            <a:r>
              <a:rPr lang="en-US" dirty="0"/>
              <a:t>Growth of $100 Dollars With Dividends</a:t>
            </a:r>
          </a:p>
        </p:txBody>
      </p:sp>
      <p:sp>
        <p:nvSpPr>
          <p:cNvPr id="3" name="Text Placeholder 2"/>
          <p:cNvSpPr>
            <a:spLocks noGrp="1"/>
          </p:cNvSpPr>
          <p:nvPr>
            <p:ph type="body" sz="quarter" idx="10"/>
          </p:nvPr>
        </p:nvSpPr>
        <p:spPr/>
        <p:txBody>
          <a:bodyPr>
            <a:normAutofit/>
          </a:bodyPr>
          <a:lstStyle/>
          <a:p>
            <a:r>
              <a:rPr lang="en-US" dirty="0"/>
              <a:t>(1966 - 2017)</a:t>
            </a:r>
          </a:p>
        </p:txBody>
      </p:sp>
      <p:pic>
        <p:nvPicPr>
          <p:cNvPr id="11" name="Picture 10">
            <a:extLst>
              <a:ext uri="{FF2B5EF4-FFF2-40B4-BE49-F238E27FC236}">
                <a16:creationId xmlns:a16="http://schemas.microsoft.com/office/drawing/2014/main" id="{9982BE39-D622-48DB-BC6F-D57336945E7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0877550" y="1809450"/>
            <a:ext cx="911820" cy="819450"/>
          </a:xfrm>
          <a:prstGeom prst="rect">
            <a:avLst/>
          </a:prstGeom>
        </p:spPr>
      </p:pic>
      <p:sp>
        <p:nvSpPr>
          <p:cNvPr id="7" name="Rectangle 6">
            <a:extLst>
              <a:ext uri="{FF2B5EF4-FFF2-40B4-BE49-F238E27FC236}">
                <a16:creationId xmlns:a16="http://schemas.microsoft.com/office/drawing/2014/main" id="{91019BF9-058F-436E-A860-07C1728F5780}"/>
              </a:ext>
            </a:extLst>
          </p:cNvPr>
          <p:cNvSpPr/>
          <p:nvPr/>
        </p:nvSpPr>
        <p:spPr>
          <a:xfrm>
            <a:off x="5351489" y="1228725"/>
            <a:ext cx="1543986" cy="379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3" name="Text Placeholder 3">
            <a:extLst>
              <a:ext uri="{FF2B5EF4-FFF2-40B4-BE49-F238E27FC236}">
                <a16:creationId xmlns:a16="http://schemas.microsoft.com/office/drawing/2014/main" id="{C496A062-FF26-4141-BCDB-250CFE7F443C}"/>
              </a:ext>
            </a:extLst>
          </p:cNvPr>
          <p:cNvSpPr>
            <a:spLocks noGrp="1"/>
          </p:cNvSpPr>
          <p:nvPr>
            <p:ph type="body" sz="quarter" idx="11"/>
          </p:nvPr>
        </p:nvSpPr>
        <p:spPr>
          <a:xfrm>
            <a:off x="838200" y="5594461"/>
            <a:ext cx="10515600" cy="330715"/>
          </a:xfrm>
        </p:spPr>
        <p:txBody>
          <a:bodyPr>
            <a:noAutofit/>
          </a:bodyPr>
          <a:lstStyle/>
          <a:p>
            <a:pPr>
              <a:lnSpc>
                <a:spcPct val="100000"/>
              </a:lnSpc>
              <a:spcAft>
                <a:spcPts val="0"/>
              </a:spcAft>
            </a:pPr>
            <a:r>
              <a:rPr lang="en-US" b="1" dirty="0"/>
              <a:t>Source: </a:t>
            </a:r>
            <a:r>
              <a:rPr lang="en-US" dirty="0"/>
              <a:t>S&amp;P 500, DFA Returns 2.0, Morningstar 2017., Yahoo Finance, Hypothetical value of $100 invested at beginning of 1966 and kept invested through December 31, 2016 Assumes reinvestment of income and no transaction costs or taxes. This is for illustrative purposes only and not indicative of any investment. Stock investing involves risks, including increased volatility (up and down movement in the value of your assets) and loss of principal. Indexes are unmanaged baskets of securities in which investors cannot directly invest. Past performance does not guarantee future results. All data is from sources believed to be reliable but cannot be guaranteed or warranted</a:t>
            </a:r>
          </a:p>
          <a:p>
            <a:pPr>
              <a:lnSpc>
                <a:spcPct val="100000"/>
              </a:lnSpc>
              <a:spcAft>
                <a:spcPts val="0"/>
              </a:spcAft>
            </a:pPr>
            <a:r>
              <a:rPr lang="en-US" baseline="30000" dirty="0"/>
              <a:t>1 </a:t>
            </a:r>
            <a:r>
              <a:rPr lang="en-US" dirty="0"/>
              <a:t>Inception Date: 06/1987; </a:t>
            </a:r>
            <a:r>
              <a:rPr lang="en-US" baseline="30000" dirty="0"/>
              <a:t>2</a:t>
            </a:r>
            <a:r>
              <a:rPr lang="en-US" dirty="0"/>
              <a:t>Inception Date: 06/1972; </a:t>
            </a:r>
            <a:r>
              <a:rPr lang="en-US" baseline="30000" dirty="0"/>
              <a:t>3</a:t>
            </a:r>
            <a:r>
              <a:rPr lang="en-US" dirty="0"/>
              <a:t>Inception Date: 01/1970</a:t>
            </a:r>
          </a:p>
        </p:txBody>
      </p:sp>
      <p:cxnSp>
        <p:nvCxnSpPr>
          <p:cNvPr id="14" name="Straight Connector 13">
            <a:extLst>
              <a:ext uri="{FF2B5EF4-FFF2-40B4-BE49-F238E27FC236}">
                <a16:creationId xmlns:a16="http://schemas.microsoft.com/office/drawing/2014/main" id="{EB736FDC-4C15-A147-A4A8-C40F0E5DAF3E}"/>
              </a:ext>
            </a:extLst>
          </p:cNvPr>
          <p:cNvCxnSpPr>
            <a:cxnSpLocks/>
          </p:cNvCxnSpPr>
          <p:nvPr/>
        </p:nvCxnSpPr>
        <p:spPr>
          <a:xfrm>
            <a:off x="884229" y="1002552"/>
            <a:ext cx="7583910"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04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12" dur="500"/>
                                        <p:tgtEl>
                                          <p:spTgt spid="10">
                                            <p:graphicEl>
                                              <a:chart seriesIdx="-3" categoryIdx="-3" bldStep="gridLegend"/>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graphicEl>
                                              <a:chart seriesIdx="0" categoryIdx="0" bldStep="ptInSeries"/>
                                            </p:graphicEl>
                                          </p:spTgt>
                                        </p:tgtEl>
                                        <p:attrNameLst>
                                          <p:attrName>style.visibility</p:attrName>
                                        </p:attrNameLst>
                                      </p:cBhvr>
                                      <p:to>
                                        <p:strVal val="visible"/>
                                      </p:to>
                                    </p:set>
                                    <p:animEffect transition="in" filter="wipe(down)">
                                      <p:cBhvr>
                                        <p:cTn id="15" dur="500"/>
                                        <p:tgtEl>
                                          <p:spTgt spid="10">
                                            <p:graphicEl>
                                              <a:chart seriesIdx="0" categoryIdx="0" bldStep="ptInSeries"/>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graphicEl>
                                              <a:chart seriesIdx="0" categoryIdx="1" bldStep="ptInSeries"/>
                                            </p:graphicEl>
                                          </p:spTgt>
                                        </p:tgtEl>
                                        <p:attrNameLst>
                                          <p:attrName>style.visibility</p:attrName>
                                        </p:attrNameLst>
                                      </p:cBhvr>
                                      <p:to>
                                        <p:strVal val="visible"/>
                                      </p:to>
                                    </p:set>
                                    <p:animEffect transition="in" filter="wipe(down)">
                                      <p:cBhvr>
                                        <p:cTn id="18" dur="500"/>
                                        <p:tgtEl>
                                          <p:spTgt spid="10">
                                            <p:graphicEl>
                                              <a:chart seriesIdx="0" categoryIdx="1" bldStep="ptInSeries"/>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graphicEl>
                                              <a:chart seriesIdx="0" categoryIdx="2" bldStep="ptInSeries"/>
                                            </p:graphicEl>
                                          </p:spTgt>
                                        </p:tgtEl>
                                        <p:attrNameLst>
                                          <p:attrName>style.visibility</p:attrName>
                                        </p:attrNameLst>
                                      </p:cBhvr>
                                      <p:to>
                                        <p:strVal val="visible"/>
                                      </p:to>
                                    </p:set>
                                    <p:animEffect transition="in" filter="wipe(down)">
                                      <p:cBhvr>
                                        <p:cTn id="21" dur="500"/>
                                        <p:tgtEl>
                                          <p:spTgt spid="10">
                                            <p:graphicEl>
                                              <a:chart seriesIdx="0" categoryIdx="2" bldStep="ptInSeries"/>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graphicEl>
                                              <a:chart seriesIdx="0" categoryIdx="3" bldStep="ptInSeries"/>
                                            </p:graphicEl>
                                          </p:spTgt>
                                        </p:tgtEl>
                                        <p:attrNameLst>
                                          <p:attrName>style.visibility</p:attrName>
                                        </p:attrNameLst>
                                      </p:cBhvr>
                                      <p:to>
                                        <p:strVal val="visible"/>
                                      </p:to>
                                    </p:set>
                                    <p:animEffect transition="in" filter="wipe(down)">
                                      <p:cBhvr>
                                        <p:cTn id="24" dur="500"/>
                                        <p:tgtEl>
                                          <p:spTgt spid="10">
                                            <p:graphicEl>
                                              <a:chart seriesIdx="0" categoryIdx="3" bldStep="ptInSeries"/>
                                            </p:graphic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graphicEl>
                                              <a:chart seriesIdx="0" categoryIdx="4" bldStep="ptInSeries"/>
                                            </p:graphicEl>
                                          </p:spTgt>
                                        </p:tgtEl>
                                        <p:attrNameLst>
                                          <p:attrName>style.visibility</p:attrName>
                                        </p:attrNameLst>
                                      </p:cBhvr>
                                      <p:to>
                                        <p:strVal val="visible"/>
                                      </p:to>
                                    </p:set>
                                    <p:animEffect transition="in" filter="wipe(down)">
                                      <p:cBhvr>
                                        <p:cTn id="27" dur="500"/>
                                        <p:tgtEl>
                                          <p:spTgt spid="10">
                                            <p:graphicEl>
                                              <a:chart seriesIdx="0" categoryIdx="4" bldStep="ptInSeries"/>
                                            </p:graphic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graphicEl>
                                              <a:chart seriesIdx="0" categoryIdx="5" bldStep="ptInSeries"/>
                                            </p:graphicEl>
                                          </p:spTgt>
                                        </p:tgtEl>
                                        <p:attrNameLst>
                                          <p:attrName>style.visibility</p:attrName>
                                        </p:attrNameLst>
                                      </p:cBhvr>
                                      <p:to>
                                        <p:strVal val="visible"/>
                                      </p:to>
                                    </p:set>
                                    <p:animEffect transition="in" filter="wipe(down)">
                                      <p:cBhvr>
                                        <p:cTn id="30" dur="500"/>
                                        <p:tgtEl>
                                          <p:spTgt spid="10">
                                            <p:graphicEl>
                                              <a:chart seriesIdx="0" categoryIdx="5" bldStep="ptInSeries"/>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graphicEl>
                                              <a:chart seriesIdx="0" categoryIdx="6" bldStep="ptInSeries"/>
                                            </p:graphicEl>
                                          </p:spTgt>
                                        </p:tgtEl>
                                        <p:attrNameLst>
                                          <p:attrName>style.visibility</p:attrName>
                                        </p:attrNameLst>
                                      </p:cBhvr>
                                      <p:to>
                                        <p:strVal val="visible"/>
                                      </p:to>
                                    </p:set>
                                    <p:animEffect transition="in" filter="wipe(down)">
                                      <p:cBhvr>
                                        <p:cTn id="33" dur="500"/>
                                        <p:tgtEl>
                                          <p:spTgt spid="10">
                                            <p:graphicEl>
                                              <a:chart seriesIdx="0" categoryIdx="6" bldStep="ptInSeries"/>
                                            </p:graphic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graphicEl>
                                              <a:chart seriesIdx="0" categoryIdx="7" bldStep="ptInSeries"/>
                                            </p:graphicEl>
                                          </p:spTgt>
                                        </p:tgtEl>
                                        <p:attrNameLst>
                                          <p:attrName>style.visibility</p:attrName>
                                        </p:attrNameLst>
                                      </p:cBhvr>
                                      <p:to>
                                        <p:strVal val="visible"/>
                                      </p:to>
                                    </p:set>
                                    <p:animEffect transition="in" filter="wipe(down)">
                                      <p:cBhvr>
                                        <p:cTn id="36" dur="500"/>
                                        <p:tgtEl>
                                          <p:spTgt spid="10">
                                            <p:graphicEl>
                                              <a:chart seriesIdx="0" categoryIdx="7" bldStep="ptInSeries"/>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graphicEl>
                                              <a:chart seriesIdx="0" categoryIdx="8" bldStep="ptInSeries"/>
                                            </p:graphicEl>
                                          </p:spTgt>
                                        </p:tgtEl>
                                        <p:attrNameLst>
                                          <p:attrName>style.visibility</p:attrName>
                                        </p:attrNameLst>
                                      </p:cBhvr>
                                      <p:to>
                                        <p:strVal val="visible"/>
                                      </p:to>
                                    </p:set>
                                    <p:animEffect transition="in" filter="wipe(down)">
                                      <p:cBhvr>
                                        <p:cTn id="41" dur="500"/>
                                        <p:tgtEl>
                                          <p:spTgt spid="10">
                                            <p:graphicEl>
                                              <a:chart seriesIdx="0" categoryIdx="8" bldStep="ptInSeries"/>
                                            </p:graphic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El"/>
        </p:bldSub>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lexpopeckneverbackdown.org/wp-content/uploads/2011/08/PepsiCo-Blue-with-color-globe-and-full-logos-for-dark.pngPepsiCo-Blue-with-color-globe-and-full-logos-for-dark.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022525" y="2694363"/>
            <a:ext cx="6146950" cy="232495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p:txBody>
          <a:bodyPr/>
          <a:lstStyle/>
          <a:p>
            <a:r>
              <a:rPr lang="en-US" b="1" dirty="0"/>
              <a:t>Source: </a:t>
            </a:r>
            <a:r>
              <a:rPr lang="en-US" dirty="0"/>
              <a:t>Yahoo Finance. Past performance does not guarantee future results. All data is from sources believed to be reliable but cannot be guaranteed or warranted</a:t>
            </a:r>
          </a:p>
        </p:txBody>
      </p:sp>
      <p:sp>
        <p:nvSpPr>
          <p:cNvPr id="5" name="TextBox 4"/>
          <p:cNvSpPr txBox="1"/>
          <p:nvPr/>
        </p:nvSpPr>
        <p:spPr>
          <a:xfrm>
            <a:off x="838200" y="5474418"/>
            <a:ext cx="10681447" cy="461665"/>
          </a:xfrm>
          <a:prstGeom prst="rect">
            <a:avLst/>
          </a:prstGeom>
          <a:noFill/>
        </p:spPr>
        <p:txBody>
          <a:bodyPr wrap="square" rtlCol="0">
            <a:spAutoFit/>
          </a:bodyPr>
          <a:lstStyle/>
          <a:p>
            <a:pPr algn="ctr"/>
            <a:r>
              <a:rPr lang="en-US" sz="2400" b="1" dirty="0">
                <a:solidFill>
                  <a:srgbClr val="003A5D"/>
                </a:solidFill>
                <a:latin typeface="Montserrat SemiBold" pitchFamily="2" charset="77"/>
              </a:rPr>
              <a:t>$100 invested in 1966 - 2017 (with dividends reinvested)</a:t>
            </a:r>
          </a:p>
        </p:txBody>
      </p:sp>
      <p:grpSp>
        <p:nvGrpSpPr>
          <p:cNvPr id="10" name="Group 9">
            <a:extLst>
              <a:ext uri="{FF2B5EF4-FFF2-40B4-BE49-F238E27FC236}">
                <a16:creationId xmlns:a16="http://schemas.microsoft.com/office/drawing/2014/main" id="{9E3DCCB9-0E50-9D44-9D51-5FB9C78E54F2}"/>
              </a:ext>
            </a:extLst>
          </p:cNvPr>
          <p:cNvGrpSpPr/>
          <p:nvPr/>
        </p:nvGrpSpPr>
        <p:grpSpPr>
          <a:xfrm>
            <a:off x="4039561" y="1267962"/>
            <a:ext cx="4040742" cy="1077218"/>
            <a:chOff x="2971800" y="670092"/>
            <a:chExt cx="3030553" cy="807913"/>
          </a:xfrm>
        </p:grpSpPr>
        <p:sp>
          <p:nvSpPr>
            <p:cNvPr id="11" name="Arrow: Up 3">
              <a:extLst>
                <a:ext uri="{FF2B5EF4-FFF2-40B4-BE49-F238E27FC236}">
                  <a16:creationId xmlns:a16="http://schemas.microsoft.com/office/drawing/2014/main" id="{5FDEFAF7-D3A5-E340-B6C0-CBD0D0773F5F}"/>
                </a:ext>
              </a:extLst>
            </p:cNvPr>
            <p:cNvSpPr/>
            <p:nvPr/>
          </p:nvSpPr>
          <p:spPr>
            <a:xfrm>
              <a:off x="2971800" y="795528"/>
              <a:ext cx="489164" cy="484632"/>
            </a:xfrm>
            <a:prstGeom prst="upArrow">
              <a:avLst>
                <a:gd name="adj1" fmla="val 50000"/>
                <a:gd name="adj2" fmla="val 50944"/>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C4B3"/>
                </a:solidFill>
                <a:latin typeface="Montserrat" pitchFamily="2" charset="77"/>
              </a:endParaRPr>
            </a:p>
          </p:txBody>
        </p:sp>
        <p:sp>
          <p:nvSpPr>
            <p:cNvPr id="12" name="Rectangle 11">
              <a:extLst>
                <a:ext uri="{FF2B5EF4-FFF2-40B4-BE49-F238E27FC236}">
                  <a16:creationId xmlns:a16="http://schemas.microsoft.com/office/drawing/2014/main" id="{2388219A-3F08-FB40-A322-FDE2973549C6}"/>
                </a:ext>
              </a:extLst>
            </p:cNvPr>
            <p:cNvSpPr/>
            <p:nvPr/>
          </p:nvSpPr>
          <p:spPr>
            <a:xfrm>
              <a:off x="3551925" y="670092"/>
              <a:ext cx="2450428" cy="807913"/>
            </a:xfrm>
            <a:prstGeom prst="rect">
              <a:avLst/>
            </a:prstGeom>
          </p:spPr>
          <p:txBody>
            <a:bodyPr wrap="none">
              <a:spAutoFit/>
            </a:bodyPr>
            <a:lstStyle/>
            <a:p>
              <a:r>
                <a:rPr lang="en-US" sz="6400" b="1" dirty="0">
                  <a:solidFill>
                    <a:srgbClr val="00C4B3"/>
                  </a:solidFill>
                  <a:latin typeface="Montserrat" pitchFamily="2" charset="77"/>
                </a:rPr>
                <a:t>$24,331</a:t>
              </a:r>
            </a:p>
          </p:txBody>
        </p:sp>
      </p:grpSp>
    </p:spTree>
    <p:extLst>
      <p:ext uri="{BB962C8B-B14F-4D97-AF65-F5344CB8AC3E}">
        <p14:creationId xmlns:p14="http://schemas.microsoft.com/office/powerpoint/2010/main" val="23988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MHDhUUBxQQEhUWGRwZGBUXGBQYGBgfFhYcGBsVHhgcHDQgGBslHBoXITMhJSktLi4uGCIzOD8sOCgtLisBCgoKDg0OGxAQGywlICY0LDQsODQsNDQvMi00LCw0LCwvLCwsNywvNDQ0LCwvNy80NCwsLDI0NCw0MC8sLCwuLP/AABEIAMUBAAMBEQACEQEDEQH/xAAcAAEAAwADAQEAAAAAAAAAAAAABQYHAgMEAQj/xABAEAABAwIEAwYEBAQFAgcAAAABAAIDBBEFBiExEkFRBxMiYXGBMkKRoRQVI1JicoKxM0NTksEkohYlY3OTwvD/xAAbAQEAAgMBAQAAAAAAAAAAAAAABAUCAwYBB//EAD8RAAIBAgMECAUDAgMIAwAAAAABAgMEESExBRJBURMiYXGBkaHBFDKx0fAGQuFS8RUjcjRDU2KCkqLCFiQz/9oADAMBAAIRAxEAPwDcEB9QBAEAQBAEAQBAEAQBAEAQBAEAQBAEAQBAEAQBAEAQBAEAQBAEB8QH1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FdzRnGDLo4ZP1JbXETTr5Fx2YPv0BUetcwpLPUsrDZda7zWUeb9uf5mUSHGMUzrKWYe4wxg+IxksYwfxSfG425DfoAoUate4fVyR0ErXZ+zoKVRb0uGObfctEu/zO3Hcs0+Wo+8q66oFWWkx8O7iNtAC8NvpxFwH9llUowpLecnvGFrtCteT3IUY9Hjn2L0WPZgaHlWufiVBBLV/G9gLjtc7cVuV9/dT6MnKCbObv6MaNzOnDRPIlVsIgQBAEAQBAEAQBAVbNOd4MBuyP9ab/AE2nRv8AO75fTU+XNRq91Cllqy2sNkVrrrPqx5vj3Lj9CnUdbiudXH8K8wQ3sXMvHGPIOHjefIG3WyiRncV9MkXVSls3Zy663pdub8tF+anmq8H7ibusAqK2rrGnxPjIbFHrqHPJuDuPitffovJU2nhBty9DbTulKn0lxThCk9E1jJ9y/j7ntwqjxHOVOXmt4Axxj7vxMuWgE8XdgdQdb7rKnGtXhjvYGi4q2Oz6qh0OOKxx1y7McfYr2N5crcBPHWB/CP8AOjc5zfd3xN9wFGq0K1PMsrW+s7rqwwx5NJPy0fhiejAc91eEECV5qI+bJSSfaT4h73HkvaV7UhrmjXd7Gtq6xS3XzX20+hqOW8202YRaldwSW1ifYP8AMjk4eY97K0o3EKuhyd7syvaPGaxjzWn8eJ5s4Zyiy43hYBLORcR3sGj9zzyHlufuMbi5jSXNm3Z2yql2955Q5+y/MvQgcKwCtzSO+zJUTwMdqyGI8BsdiRs0eoLjzI56oUqlXrVHh2IsLi9tLJ9FbU4ya1bz/v4YIl+z2Z0dHMauVz4mTyCKWR17xssA4uPK4d91ttn1Hi8sXh3ELbEIuvBQjhJxjvJL9z4YeR0V2POzTMaTLTnCP/PqhcBrebYzzc7UA+tri5GLrdLLcp+LNlKyjZQ+Iuln+2PN832Ll58nc42CNoDNgLD2UtZFI228WckPAgCAIAgCAoOfM8/lxdT4MQZdnyaER/wjq/7D10EC6u9zqx1Oh2TsfpsK1f5eC5/x9SkZSyzLmicl5cIwbyzHUknXhBPxPO9zte55Awre3lWli9OJfbQ2hTsqaSXW/avfsX10XFrbMOoI8MibFQtDGN2A/uTuSeZOpV1GKisEcLWrTrTc6jxbKXmPIwxjETNVVIax/D+nbx2a0N4Wm9rGxN7aFx3UOtaKpU3nIu7LbDt7Xo4U8Wsc+GfF5e5eaeFtMxrIAGtaA1rRsA0WA+impJLBFDOcpycpPFvU7F6YnU6oY13C5zA4/LcX+i8xWhkoSaxwyO1emJ8c4MF3EAdSgSx0OtlSx4JY9hA3IIsPU8l5ijJwkng0z5FVxzG0L2OPQOBP2KKSeh7KnOKxaa8DjU10VKbVUkbCdbOc1p9dSvHJLVnsKVSecYt9yO6N4lAMZDgdQQbg+YPNZamDTTwZmmec/G7qfAHWto+dp+rWH/7fTqq26vMOrDzOo2VsVYKtcLuXu/t58iJyLks46e+xPibBfQah0pvrruG33dueXVaba06Trz0Jm1drK2XRUvn9I/z2cC4Zor3vliw3LlonPb+o9osIYx0A2JHpyG7gRNrTeKpU8vZFLY0YKEr65zS0T/dL8/MmibpqSnylRO/DNDI42lzj8zyBuT8zjoPoByC3KMaMMtEQZ1a19cLeeMpPBcl3dn9yI7LaJ1NhofP8Uz3S+xs0H0Ibxf1LVaRap4vjmTNu1Yzut2OkUl7++BbiL7qUUxTcxdndPid3Yd/00m/hF4z6s5erbe6h1rKE81ky7s9u16PVqdePbr5/fHwKFNhn/g9/HifdvqQbwRg8TW22qH+QPwtO5FzsoPRq3zlm+H3Ohjcf4hHdpYqn+56N/wDKvd8jqoHDDg2txkd/JI7ihief8Qg+Kd5/YDo0cz5BeRe5/m1M29PuZ1U6zdrQe7FLrNcOUV2vjyXayWru0+pnaWxRU8YIsb8bjr01FvotktoTeSRDpfp6hF4ylJ+S+58wfK9dmfh/My+Cnbs0tDBa9/04AAAf4iBvfXZZQoVquG/kvzge3G0bOyx6JKU34+ctfBPyNSwfCYsFhEWHtDWj6uPNzjzJ6qyp04wWEUclc3NS4qOpUeL/ADJHuWZoCAIAgCAICldoubfyaPuMPP67xq4f5bT838x5e56Xh3dz0a3Vqy82Nsz4iXS1F1F6vl3c/LuzDL2DSY/Uthpuer3nXhaD4nnqdfckKqo0nVngdZeXcLWi6kvBc3wX5wN5wrDo8JgbFRN4WMGnU9XE8yTqSr+EFBbqPntevOvUdSbxbM6zp2hkudDl93C0XDpxYk23Efl/Fz5cia64vc92n5nS7M2GsFUuFnwj9/t58juoOzhlRSumx2SR072F17ghh4bi5IJeRzN7f3WcLPGG9NvEwq7enCsqdvFKCeGmv2+v0LH2c1r6vCoX1riSOMcTj8rXuAuT0AtfyUm2k3STZWbZpQp3s4wXLzaRVM4doD6lxgy4SG34TM2/G8nThj6DlxbnlbQmHcXjb3Kf53Fvs7YkYR6W515cF/q+2i48lBYhgEGBxA5lMz6mUcQhjLLsB+eR7gbm99r6g77rTKlGlHGo3vMsKN7WuZ4WqSpxyxeOfYksPzloaBgeOfk+CQz465xdw6X+N93O7tovuSzhNzy1PMqfTq7lFSn+cjnLqz+I2hOlbrLHwWm964/RFEY+s7Q6vge7hjGpGpiiby0+d55X1OuwGkBOpdTw0R0DVtsmhvJYy9ZP2Xou168M74VTZdeyDB3S8ZZ+uS/RwJBa1wGl9OK223UJdRhSwjBvHiZbLua93F1ayWGPVy05tfTzLl2WZd/Lqc1NQ39SYeEaXbHuP92jvQN81MsqO5DeerKTb1901XoIvqx1/wBX8aeZXanKNfmLEDJjERiY9/icXxHgYNmNAcTewsLDc3PNR5W1WrV3p5IsobTs7S13KMsWllk83zeK8e7IlO0XM4w9n4HBrMs0NkLdOBtrCJvQ2tfoLDnpsvLjcXRwImxtnOrL4qvnnljxf9T/ADN92dWyLlg5iqP1gRBHYyEacXSMHqedth0uFEtbfpZYvQt9q7R+EpdX53p9/wA1fczcIoxE0NiAa0AAACwAGgAHIK8SwyRwUpOTxepnuR8Vp2T11Ri0sUcrpSLSOa0hjfhAvvr4f6AoNvOO9KUnnidJtS2rOnQo0YtxUeCxzev38TsrqmTP8whw4PZQscDLMQW96Wn4G3//AA3OwB9k3cPdj8vHtMKVOGy4OpUwdZrqr+ntf5nouLV9hibA0NhAa1oAAGwAFgB5WUxLBYI56UnJuT1ZzXp4Q+asfZl2mMsvicfDGz9zjsPQbk9B6LVWqqlHeZNsLKV3WVNacXyX5oZRljCZM5V7n4gS5t+Od+1wdGxjpe1h0a09AqmhTdxU3pacTr765hs+2UaawekV9X79rNAzlhdBSxd9iEAkks2OKNrpGl7rWZE1rXbeg01VjXp0sN6Sx5HObNuLyc+ipzwWbk8FkuLeKPflfLseGQsdUQ0zZ7Xc5jB4SfkDiS7TQXvqRdbKVJRSyWJHvr6dabjGcnDhi9e1rT0yLAtxXBAEAQBAEAQEZmPGG4FSvmn14RZrf3OOjW+5+gueS11aipwcmSrO1lc1o0o8dexcWYFXVj66V8tY7ie8lzj6/wBgBoByAC5+c3OWLPolKlGlBU4LBLJGz9nuX/yOkDphaaWzn9QPlj9gfqSru1o9HDtZw+2L74mvhF9WOS934/TAiO1LMpo4xS0Rs+QXkI3aw3HD5F2vsD1C03tfcW4tWTNg7PVSXxE1ktO18/D69xCdmmVWYuJJsTZxRgGNjTsSR4n/ANIIAPUnm0LRZW6mnKRP23tKdBxpUnhLV93BePHs7GSmPCtwOFlBSyxVDai8UJcHCdjToQ63hLWtNuPcb200kVOkgujTxxyXMiWjtbmo7ucXFw60sPlb4YccW+HrzrmbsRqMNa3DzJEI4mND2whwBJF+F7nG7tLONgAeLYqJc1JwSpY+RZ7OoUazd5uvek3hj9Ulpy4vImuynLomJq6sXDSWxA9Ro6T2+EefF5LdYUP94/Ag7fvnFfDQ45y9l7+Rb8eyxSYhMKrFwf02eK7rRlrLuu4cwLnnY87qZUoU5S35cCltNoXNKn0FH9z5Z4vLL87jLc043Jm2sa2jB4AeCCPbc24j0LvsLDkSauvVdepux04HW2FpCwoOU3nrJ+3h6vwNKghhyFhhJs5zRdx2MsjtAPS9gOjR5FWSUbel+anLylV2peJaJ6dkfzzZm2VcLfm3ESa67m3Ms7uov8HlxGzQOTQbbKtoQderjLxOnv7iNha4U8npH7+Gvf3m2wTMkLmwOaeA8LgCPCbA8JA2NiNPNXSa4HCyjJYOS1zXaRGccdGX6N0gsZD4YwebiND6AXJ9PNaq9VUoORM2bZu6rqHDV935kYdS08mKzhkV3yyu57lzjcuJ+pJ9SqKMZVJ4cWd9OdOhTcnlGK9Fw9kb3l7B2YFTMhpteHVzubnH4nH1P0FhyV/SpqnFRR87vLqdzWdWXH0XBHXNmajgfwS1VMHDQgyM08jrojrU08MUZx2fdSjvKnLDuZ1zZYoq6TvpYIHud4uK1w6+vER8Lr9ea8dGnJ72CMo7Qu6cejU5JL07OaJiKMRNDYgGgaAAAAeQA2W1LAhSk5PF6nhnxymppO7qKinY/bgdIwO9LErB1IJ4No3wtK8478YSa54PA95cGi7rAdVmR8OBhWcccdmatvT3cwHu4Wjnc24rdXm3twjkqO5qutUwWnA+gbNs42dv1snrJ/nL7mo4RSw5Iw3/AK1wFvFI7m97vlb15NA6AeatKcY0KeZydxUq7Su+ouxdi7fqzhguHSYjP+Ox9vA4A9xAdoGH5nf+q4bnlt5BTi5PpJ+C5HtzXhSp/C27xX7n/U+S7Fw5698tFmCklkDIqmmc8mwaJGEk9AL6nyW3pYN4YoiSsrmMd905YdzOEmZKOOQskqacPB4S3jbcEG3Da+99LLzpYY4Yo9VhcuO+qcsO56EqthECAIAgCAIDKu2DETJURQNPhY3vCOrnktH0DT/vVXtCeaidd+nKCVOdZ6t4eCzf1XkVzI2FjF8RiZILsae8f6R629C7hHoSotpT36ixLPatx0FrKS1eS73/ABibwTbdXx8+PznjOInFKiWeS5Mji4X5D5W+zQ0ey52rN1KjbPpltQVClGkuCw8eL88zaqerpsn4dEKt7WtawWtbikcRxOLW8yXEnprrortShRprE4WdKvf3UnCOLb8lwxfYjx5VoZK2Z+I42OB722hjP+TFuP6jv7nbiIGNGLk+lnrw7Ebr+tCnTVnQeKXzP+qX2X5piY/iVY7E55JXXLpHl1v5jo32Fh7KlqS35tna0KSo040+EUl937m/YdTR4FRsY9zWMiYAXuIA0Gridhc3PuugilCCXI+dVqk7mvKSWLk9PYzHtAzgcZaIsN4hT3N3kEd8WWuBf5Gkg+Zt0VZeXLkt2On1Or2RstW76Sr8/L+lP3Z1dlNI2bEHSTkfpRucL9SQ3i9A0u+oWNhFObb4Ge36so2yhH9zS98PPA6O0PMox2oDKQ3giuGkbPcd5PMch5XPzLG8r9JLdWiM9jbP+Gpb0115a9i4L3f8FgyzXR5cw6NuH8M1bV2c2NpBILh4OO3wsa3U358XmRKotUqaUc5Mrb6jO7upSqdWlTyb7tcObb08C7Zcwn8mphG53G8kvlk5ve83c/66egCmUqe5HDzKK8ufiKrnhgtEuSWiMr7TcY/Mq8xsPgg8A6cR1efrZv8AQqm+q7091aI67Ydr0NtvvWWfhw+/iTfZDg4d3lVMNQe7j8tAXuH1aL/zKRs+lk5sgfqK6a3aC737L38jxdpObH1Uz6WgcWxMPDIQdZHfM2/7RsRzIN9FheXLx6OPib9i7MjCCuKixk812Lg+969xIZM7PoqimEuOtc4yAFkYc5oY0i4J4SCXEa22C2W9nHd3p5tkfaW3Ksarp27wS1eCeL8eH1Jns2f+Gop2yu/ShqJWMc4gAMbY3vta5cfqt9r1YNY5Jsg7aW/cQkl1pRi33v8AEU/OmfpMSLo8Ic6KAaF4u18nnfdrT03PPeyhXF45vdhoXWzNiwopTrLGfLgvu/RcOZP03Z5S0WHvdiN3yd255kD3BrCGk+EA2IHVwN/TRSI2dONPGWbK+e3LmpcqNLKOKWGGbz48fLDD1Imsxt9FlynieT3k4cwdRE17r+3DwM9HLXOq4WyXF/Ql07OFTa1Sa+WGD/6sF74vvRA5Imio6rvqsOkdGP0oWAufJI64Fh0aA4knbwqNabqlvPhoiw2pGpUo9HB4J/M3oorn35d+ZplFhb6h/wCMzcWNMYLo4LjuqcDXjJ2fIB82w5crWig29+p5cEctVuIQj8NZp55N/ul2Lkuzjx4lDzNmSfOFSKfCw4ROdwsjGhk/jf5aE2OgAudVX1q8q89yGh0NjYUdn0nWrfMtXy7F9O0kcx5ZpMrYafxY76pl8LXXcAHblzWg6NaOt76A7rbVo0qNLPNsjWW0Lm9u+p1acc33cm+b9NVoeTswy/8AmdSaiqF44Tpf5pNx/tuHepb5rXY0d6W++H1N23b3oaXQw1l6R/nTuxNgVucWEAQBAEAQGLdqbS3FHX5xsI9LEf3BVLf/AP6nc7Bf/wBNd7JDseYDVzE7iIAeheL/ANmrbs5dZkb9Rt9DBdvt/c1ki+6tTjzF8W7PKyjlLcPj7+O/gcHRg25Bwc4WP2VNUsail1c0dxb7dtakE6kt2XHJ+mCZY8ndnIonibHeBzhq2JurQf3PPzEdBp68pVvZ7r3p5lZtLbvSRdO3xS4vj4cu/XuNEcOIWdsVPOaTwMXxbs8rKOVwoI++jv4HNewG3IEOIIdbpoqapZVFLq5o7m327a1IJ1JbsuOT9MEyw0GTK3HHNdm+d/dtsRCHguNuvD4G+oufTdSY21SpnVeXIrKu1bS2TVlBbz44ffN92S7z05/yc+ujg/II22haWd0C1vhcQQRc2vcG9zc3WV3bOcVucDXsjasKU5/ES+bB4659uBB5Z7OJqmVrsfaIo2m5ju1z32+Xwkhrepvf03GihYyxxnoT77b1KEHG3eMnx0S89X6fQ8Fb2e1sVQ5lLGHs4jwycbA3hvoSCeIEDfT0utUrGpvYLQkUtuWjpKU5YPisHr2cPU0HJeTo8uN45SJJ3Czn20aP2t8up3PlsrG3tlSXac5tPas7t7qygtF7v8yLLUzCnjc9+zWlx9hdSG8FiVcIuUlFcT83yzGocXzaucS53q43P3K5ubxk2z6dGCglGOiyXgbbkhow7BonD/TdIf6i5/8Azb2V7brcoo4TajdW/mu1LywRnWWclVGZB3tUe6iebl7vifc3cWt5311NhrpdV1K0nVe9LJHS321qFn/lwzkuC0XLF+30NSzbi4wKie+H4z+nC0bue7RoA523t0aVaVp7kMfI5PZ9r8TcKL01k+xa/YzbNdacEo4cNpTq1ofUuB3c/wAfd36XNz5cPmFXXNTo4KkvE6fZ9H4m4nfTWTeEO5ZY+3fj2Er2XZZZVwyVGJMD2yB0UbTtw/DI73N233HC7qtllQW65yWpE27tCUJxo0ng1g338F7+K5HPH6Gow/u8NwupMjKjQRvbd8MQOt5AdWaOFiNmkBZ1YzjhSi9fRGNpWo1d6+rU8HDinlKXDLDXx1zZTM1ufDUmGolEopwImkMDGtDQCWhoPI3FybmygXLe/ut44F5s9QlR6WMd1zzeeL78fxGqdn+XWYRSMkkYO/kbxPcR4gHaiMdABa4G5CtbWiqcE8Mzktr307ivKCfUTwS4ZcfzgVLtNzV+MeaXD3fpsP6rh8zgfg/lad/P01h3txj/AJcfEuNh7N6NfEVFm/l7Fz8fp3k92a5fbhNN+KrrCSVtwTp3ce49L/EfKw5KRZ0VThvPVlftu+det0FP5Yvzl/Gi/komY8TkzhiIFGCQ4iOFpvtf4j0vq4nkPRQK03Xq4LwOgsreGz7XGfDOXfy9l295r2DwQYDHDSQuHFwkgWN38Or5Dba5PPrYK3go00oI4y4nVupTuJLLHy5IlltIYQBAEAQBAZz2tYG6drKqmBPAOCS24be7X+gJcD/MOQKr7+i5JTXA6b9PXkYt0JPXNd/FeOXkUzJWODL9a2Sa/duBZJbUhriDxAc7ENPpdQbWsqU8XoXm07N3Vu4R1Wa7+RudLUsrGB9I5r2O1DmkEH3V6mmsUcBUpypycZrBo7l6YHGSQRC8pDQNySAB7o3geqLk8EV/EM8UFB/iVDHnpHeT7tuB7laJXNKPEsaOyLyrpTa78vqQ7+0F9WP/ACKhq5x+4tIb63YHfchavim/ki2TVsSNP/aK0Y9mOfq17kXiWaMZAuykMQ6thkkcPU3I+y1Tr3PCJLobO2XjnVxfbJJfniVWbOWIFx72plBG44Y228iA3RQ5XdbHNlvHZVlhlTWHe37nZT55xCA6VBd5OZEQf+2/3Xqvay4mM9jWUv8Ad4dzf3LDhPalIw2xiFrx+6LwuH9DjZ31CkU9of1orbj9OQedGeHf919maFguNwY5Hx4bIHgbjUOb5OadR/zyVjTqRqLGLObubStbS3ascPo+5nZjcBqaSdkXxOie0ermEBKixg0uRjbTUK0JPRNP1Pzq03Gi5tn0tm2dnNfHiWGRxnhLowY3sNjoCQLjmC23luOSvbWanSS8zhNs0J0buU+Es0/r5MnMWxaDBIuOve2No2HM2+VrRqT5Bb51IwWMmQLe2q3M92msX+asquCMkzRUivxRpZTwg/hojuTzmPU6aedrfDd0anjVl0ktFp9y2unCypfCUnjOXzv/ANV+fXBZNXVjq6R8s2rpCXn1cb29Bt7KonJym2zsaVKNKMaa0WCNonzJR5Yo42QSMlLWNbHHG4Oc/SwOmwJ+Y/c6K7danSgknjyOGhYXV7XlKUWsW8W8kv7cvY5ZTwmSnMlZjtvxMwuRyhjGoiH0F/QbkElRg1jOer9Ow82hcwko21v8kf8AyfGX2/EsdgmbX1bX1pAbLMHSEnQCSS7yT0sTqqZNSq4y5nbThKlQcaesY4LvSyNPztnEMhkiy84SPDbyzMILYWuIbo4acZJDRbb1Ctbi4wi1D+xymzNlt1I1LhYLgnrJ66clr2mV4dEyaeJlSQ2Nz2NeSbANLgHG/IAX1VRTwc1vHXVpSjTlKGbSeHfhkaL2lZsY6L8JhL2u4v8AFcwgtDR/lAjmeflpzVleXCUdyLOZ2Js2e/8AEVlhh8uPPn9u3PgQPZ/W0uDOmqsWe0OjbwxRjV7i6/E5rfSzb7C7r2UezlCGM5eBYbXo3FwoUKKyebfDsxfr5YGjZXoJJXvrMYbwzzABsf8AoxA3bF/MT4nefIWVlSi315av0RzN9Wpxirai8YR1f9UuL9l2FiW8rQgCAIAgCA+OHELO1CAoePdmcNY4vwh/4cnUsI4o/YXuz7joAoNWxhJ4xyOhtP1BVprdrLe7dH/P17SAgyNimEuvhkrB/wC3K9t/VpaAfe60RtK9P5ZFhPbGz66wqxfjFP1xxJanwbHJ9J6pkY5klhP/AGx6/Vb1TuXrJEOd1siOcaTb8feXse2Ls6bVEOzDVVNURrYuIb6akkexCyVpj88mzTLbrgsLanGHhn7LzTLHh2WqTDLfgqeFpHzFvE//AHuu77qRGjCOiKytf3Nb55t+OXksiWWwhhAROPZdp8eZavYC61hILB7fR3/BuOoWqpRhUWEkS7S+rWssaby5cH3r8ZVcC7MoqZ7nYy/vwCeBjbtba+jncyfIGw81FpWEYvGWZb3X6hqTilRW7zer8Pvr3FoblahaLCkpf/iYfvZS+hp/0oqv8Ru/+LL/ALmdIyhSwyCTDmGmkGz4SW+xbqxw8i0rHoIJ4xyfYZ/4ncSjuVHvx5Sz9dV4MnIwQB3hBPMgWH05LcQHhjkUPMvZsyvkdJhDxC5xJMbhdhJ1JBGrLn1HSygVrGM3vReB0Flt+dKKhWjvJceP8+hWmdnOIQvvCYGn97ZXj78N1HVjVi8mWj29ZSjhJN9jivvgWPAezZsTxLmGT8Q4fIOIs0/c53iePKwHW6k0rJJ71R4lZd7ek49HbR3Vz4+CWS9S/cAtawta1uVuinHPYvHEyXEuzCpilIwx8L47+Evc5rmjkCOE3t1G/QKpns+W91XkdhR/UVBw/wA1NS44LFfUtGT8gswRwlxAtmmHw2Hgj8xfVzv4jbyAUq3tFTzebKraW2p3K6Omt2PHm+/kuz1Lk9gkBD9iLH3UwpE8HijJz2W1An4Y5YhDfSQ8Rfw/yWsXe9v7Kqez5b2uR2H/AMjo9HvOL3uXDHv5eBdZsmwsw2SkofBxgEyHVznNIc1zjz1A0HLaymu3j0bpooo7Vqu7jcVM8OHDDRpFGouzCqkktWvgjZzc0uefZpaPuoMdnyxzeRf1f1DbqONOLb7cvPMlMz9m5kMZy73YDWBjmPJBJBJ7ziA1cb67bD0G2vY72G4RLHbyW8rnHN4pr6YcuRIZQ7Pm4U8TYuWyyt1awX7th/dqLvcORIAHrYrO3s1Te9LNkbaO3JV4unRW7F6839l9e7IvSnF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fAUAugF0AugF0AugF0AugF0AugF0AugF0AugF0AugF0AugF0AugF0AugF0AugF0AugF0AugF0AugF0AJQH//2Q=="/>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MHDhUUBxQQEhUWGRwZGBUXGBQYGBgfFhYcGBsVHhgcHDQgGBslHBoXITMhJSktLi4uGCIzOD8sOCgtLisBCgoKDg0OGxAQGywlICY0LDQsODQsNDQvMi00LCw0LCwvLCwsNywvNDQ0LCwvNy80NCwsLDI0NCw0MC8sLCwuLP/AABEIAMUBAAMBEQACEQEDEQH/xAAcAAEAAwADAQEAAAAAAAAAAAAABQYHAgMEAQj/xABAEAABAwIEAwYEBAQFAgcAAAABAAIDBBEFBiExEkFRBxMiYXGBMkKRoRQVI1JicoKxM0NTksEkohYlY3OTwvD/xAAbAQEAAgMBAQAAAAAAAAAAAAAABAUCAwYBB//EAD8RAAIBAgMECAUDAgMIAwAAAAABAgMEESExBRJBURMiYXGBkaHBFDKx0fAGQuFS8RUjcjRDU2KCkqLCFiQz/9oADAMBAAIRAxEAPwDcEB9QBAEAQBAEAQBAEAQBAEAQBAEAQBAEAQBAEAQBAEAQBAEAQBAEB8QH1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FdzRnGDLo4ZP1JbXETTr5Fx2YPv0BUetcwpLPUsrDZda7zWUeb9uf5mUSHGMUzrKWYe4wxg+IxksYwfxSfG425DfoAoUate4fVyR0ErXZ+zoKVRb0uGObfctEu/zO3Hcs0+Wo+8q66oFWWkx8O7iNtAC8NvpxFwH9llUowpLecnvGFrtCteT3IUY9Hjn2L0WPZgaHlWufiVBBLV/G9gLjtc7cVuV9/dT6MnKCbObv6MaNzOnDRPIlVsIgQBAEAQBAEAQBAVbNOd4MBuyP9ab/AE2nRv8AO75fTU+XNRq91Cllqy2sNkVrrrPqx5vj3Lj9CnUdbiudXH8K8wQ3sXMvHGPIOHjefIG3WyiRncV9MkXVSls3Zy663pdub8tF+anmq8H7ibusAqK2rrGnxPjIbFHrqHPJuDuPitffovJU2nhBty9DbTulKn0lxThCk9E1jJ9y/j7ntwqjxHOVOXmt4Axxj7vxMuWgE8XdgdQdb7rKnGtXhjvYGi4q2Oz6qh0OOKxx1y7McfYr2N5crcBPHWB/CP8AOjc5zfd3xN9wFGq0K1PMsrW+s7rqwwx5NJPy0fhiejAc91eEECV5qI+bJSSfaT4h73HkvaV7UhrmjXd7Gtq6xS3XzX20+hqOW8202YRaldwSW1ifYP8AMjk4eY97K0o3EKuhyd7syvaPGaxjzWn8eJ5s4Zyiy43hYBLORcR3sGj9zzyHlufuMbi5jSXNm3Z2yql2955Q5+y/MvQgcKwCtzSO+zJUTwMdqyGI8BsdiRs0eoLjzI56oUqlXrVHh2IsLi9tLJ9FbU4ya1bz/v4YIl+z2Z0dHMauVz4mTyCKWR17xssA4uPK4d91ttn1Hi8sXh3ELbEIuvBQjhJxjvJL9z4YeR0V2POzTMaTLTnCP/PqhcBrebYzzc7UA+tri5GLrdLLcp+LNlKyjZQ+Iuln+2PN832Ll58nc42CNoDNgLD2UtZFI228WckPAgCAIAgCAoOfM8/lxdT4MQZdnyaER/wjq/7D10EC6u9zqx1Oh2TsfpsK1f5eC5/x9SkZSyzLmicl5cIwbyzHUknXhBPxPO9zte55Awre3lWli9OJfbQ2hTsqaSXW/avfsX10XFrbMOoI8MibFQtDGN2A/uTuSeZOpV1GKisEcLWrTrTc6jxbKXmPIwxjETNVVIax/D+nbx2a0N4Wm9rGxN7aFx3UOtaKpU3nIu7LbDt7Xo4U8Wsc+GfF5e5eaeFtMxrIAGtaA1rRsA0WA+impJLBFDOcpycpPFvU7F6YnU6oY13C5zA4/LcX+i8xWhkoSaxwyO1emJ8c4MF3EAdSgSx0OtlSx4JY9hA3IIsPU8l5ijJwkng0z5FVxzG0L2OPQOBP2KKSeh7KnOKxaa8DjU10VKbVUkbCdbOc1p9dSvHJLVnsKVSecYt9yO6N4lAMZDgdQQbg+YPNZamDTTwZmmec/G7qfAHWto+dp+rWH/7fTqq26vMOrDzOo2VsVYKtcLuXu/t58iJyLks46e+xPibBfQah0pvrruG33dueXVaba06Trz0Jm1drK2XRUvn9I/z2cC4Zor3vliw3LlonPb+o9osIYx0A2JHpyG7gRNrTeKpU8vZFLY0YKEr65zS0T/dL8/MmibpqSnylRO/DNDI42lzj8zyBuT8zjoPoByC3KMaMMtEQZ1a19cLeeMpPBcl3dn9yI7LaJ1NhofP8Uz3S+xs0H0Ibxf1LVaRap4vjmTNu1Yzut2OkUl7++BbiL7qUUxTcxdndPid3Yd/00m/hF4z6s5erbe6h1rKE81ky7s9u16PVqdePbr5/fHwKFNhn/g9/HifdvqQbwRg8TW22qH+QPwtO5FzsoPRq3zlm+H3Ohjcf4hHdpYqn+56N/wDKvd8jqoHDDg2txkd/JI7ihief8Qg+Kd5/YDo0cz5BeRe5/m1M29PuZ1U6zdrQe7FLrNcOUV2vjyXayWru0+pnaWxRU8YIsb8bjr01FvotktoTeSRDpfp6hF4ylJ+S+58wfK9dmfh/My+Cnbs0tDBa9/04AAAf4iBvfXZZQoVquG/kvzge3G0bOyx6JKU34+ctfBPyNSwfCYsFhEWHtDWj6uPNzjzJ6qyp04wWEUclc3NS4qOpUeL/ADJHuWZoCAIAgCAICldoubfyaPuMPP67xq4f5bT838x5e56Xh3dz0a3Vqy82Nsz4iXS1F1F6vl3c/LuzDL2DSY/Uthpuer3nXhaD4nnqdfckKqo0nVngdZeXcLWi6kvBc3wX5wN5wrDo8JgbFRN4WMGnU9XE8yTqSr+EFBbqPntevOvUdSbxbM6zp2hkudDl93C0XDpxYk23Efl/Fz5cia64vc92n5nS7M2GsFUuFnwj9/t58juoOzhlRSumx2SR072F17ghh4bi5IJeRzN7f3WcLPGG9NvEwq7enCsqdvFKCeGmv2+v0LH2c1r6vCoX1riSOMcTj8rXuAuT0AtfyUm2k3STZWbZpQp3s4wXLzaRVM4doD6lxgy4SG34TM2/G8nThj6DlxbnlbQmHcXjb3Kf53Fvs7YkYR6W515cF/q+2i48lBYhgEGBxA5lMz6mUcQhjLLsB+eR7gbm99r6g77rTKlGlHGo3vMsKN7WuZ4WqSpxyxeOfYksPzloaBgeOfk+CQz465xdw6X+N93O7tovuSzhNzy1PMqfTq7lFSn+cjnLqz+I2hOlbrLHwWm964/RFEY+s7Q6vge7hjGpGpiiby0+d55X1OuwGkBOpdTw0R0DVtsmhvJYy9ZP2Xou168M74VTZdeyDB3S8ZZ+uS/RwJBa1wGl9OK223UJdRhSwjBvHiZbLua93F1ayWGPVy05tfTzLl2WZd/Lqc1NQ39SYeEaXbHuP92jvQN81MsqO5DeerKTb1901XoIvqx1/wBX8aeZXanKNfmLEDJjERiY9/icXxHgYNmNAcTewsLDc3PNR5W1WrV3p5IsobTs7S13KMsWllk83zeK8e7IlO0XM4w9n4HBrMs0NkLdOBtrCJvQ2tfoLDnpsvLjcXRwImxtnOrL4qvnnljxf9T/ADN92dWyLlg5iqP1gRBHYyEacXSMHqedth0uFEtbfpZYvQt9q7R+EpdX53p9/wA1fczcIoxE0NiAa0AAACwAGgAHIK8SwyRwUpOTxepnuR8Vp2T11Ri0sUcrpSLSOa0hjfhAvvr4f6AoNvOO9KUnnidJtS2rOnQo0YtxUeCxzev38TsrqmTP8whw4PZQscDLMQW96Wn4G3//AA3OwB9k3cPdj8vHtMKVOGy4OpUwdZrqr+ntf5nouLV9hibA0NhAa1oAAGwAFgB5WUxLBYI56UnJuT1ZzXp4Q+asfZl2mMsvicfDGz9zjsPQbk9B6LVWqqlHeZNsLKV3WVNacXyX5oZRljCZM5V7n4gS5t+Od+1wdGxjpe1h0a09AqmhTdxU3pacTr765hs+2UaawekV9X79rNAzlhdBSxd9iEAkks2OKNrpGl7rWZE1rXbeg01VjXp0sN6Sx5HObNuLyc+ipzwWbk8FkuLeKPflfLseGQsdUQ0zZ7Xc5jB4SfkDiS7TQXvqRdbKVJRSyWJHvr6dabjGcnDhi9e1rT0yLAtxXBAEAQBAEAQEZmPGG4FSvmn14RZrf3OOjW+5+gueS11aipwcmSrO1lc1o0o8dexcWYFXVj66V8tY7ie8lzj6/wBgBoByAC5+c3OWLPolKlGlBU4LBLJGz9nuX/yOkDphaaWzn9QPlj9gfqSru1o9HDtZw+2L74mvhF9WOS934/TAiO1LMpo4xS0Rs+QXkI3aw3HD5F2vsD1C03tfcW4tWTNg7PVSXxE1ktO18/D69xCdmmVWYuJJsTZxRgGNjTsSR4n/ANIIAPUnm0LRZW6mnKRP23tKdBxpUnhLV93BePHs7GSmPCtwOFlBSyxVDai8UJcHCdjToQ63hLWtNuPcb200kVOkgujTxxyXMiWjtbmo7ucXFw60sPlb4YccW+HrzrmbsRqMNa3DzJEI4mND2whwBJF+F7nG7tLONgAeLYqJc1JwSpY+RZ7OoUazd5uvek3hj9Ulpy4vImuynLomJq6sXDSWxA9Ro6T2+EefF5LdYUP94/Ag7fvnFfDQ45y9l7+Rb8eyxSYhMKrFwf02eK7rRlrLuu4cwLnnY87qZUoU5S35cCltNoXNKn0FH9z5Z4vLL87jLc043Jm2sa2jB4AeCCPbc24j0LvsLDkSauvVdepux04HW2FpCwoOU3nrJ+3h6vwNKghhyFhhJs5zRdx2MsjtAPS9gOjR5FWSUbel+anLylV2peJaJ6dkfzzZm2VcLfm3ESa67m3Ms7uov8HlxGzQOTQbbKtoQderjLxOnv7iNha4U8npH7+Gvf3m2wTMkLmwOaeA8LgCPCbA8JA2NiNPNXSa4HCyjJYOS1zXaRGccdGX6N0gsZD4YwebiND6AXJ9PNaq9VUoORM2bZu6rqHDV935kYdS08mKzhkV3yyu57lzjcuJ+pJ9SqKMZVJ4cWd9OdOhTcnlGK9Fw9kb3l7B2YFTMhpteHVzubnH4nH1P0FhyV/SpqnFRR87vLqdzWdWXH0XBHXNmajgfwS1VMHDQgyM08jrojrU08MUZx2fdSjvKnLDuZ1zZYoq6TvpYIHud4uK1w6+vER8Lr9ea8dGnJ72CMo7Qu6cejU5JL07OaJiKMRNDYgGgaAAAAeQA2W1LAhSk5PF6nhnxymppO7qKinY/bgdIwO9LErB1IJ4No3wtK8478YSa54PA95cGi7rAdVmR8OBhWcccdmatvT3cwHu4Wjnc24rdXm3twjkqO5qutUwWnA+gbNs42dv1snrJ/nL7mo4RSw5Iw3/AK1wFvFI7m97vlb15NA6AeatKcY0KeZydxUq7Su+ouxdi7fqzhguHSYjP+Ox9vA4A9xAdoGH5nf+q4bnlt5BTi5PpJ+C5HtzXhSp/C27xX7n/U+S7Fw5698tFmCklkDIqmmc8mwaJGEk9AL6nyW3pYN4YoiSsrmMd905YdzOEmZKOOQskqacPB4S3jbcEG3Da+99LLzpYY4Yo9VhcuO+qcsO56EqthECAIAgCAIDKu2DETJURQNPhY3vCOrnktH0DT/vVXtCeaidd+nKCVOdZ6t4eCzf1XkVzI2FjF8RiZILsae8f6R629C7hHoSotpT36ixLPatx0FrKS1eS73/ABibwTbdXx8+PznjOInFKiWeS5Mji4X5D5W+zQ0ey52rN1KjbPpltQVClGkuCw8eL88zaqerpsn4dEKt7WtawWtbikcRxOLW8yXEnprrortShRprE4WdKvf3UnCOLb8lwxfYjx5VoZK2Z+I42OB722hjP+TFuP6jv7nbiIGNGLk+lnrw7Ebr+tCnTVnQeKXzP+qX2X5piY/iVY7E55JXXLpHl1v5jo32Fh7KlqS35tna0KSo040+EUl937m/YdTR4FRsY9zWMiYAXuIA0Gridhc3PuugilCCXI+dVqk7mvKSWLk9PYzHtAzgcZaIsN4hT3N3kEd8WWuBf5Gkg+Zt0VZeXLkt2On1Or2RstW76Sr8/L+lP3Z1dlNI2bEHSTkfpRucL9SQ3i9A0u+oWNhFObb4Ge36so2yhH9zS98PPA6O0PMox2oDKQ3giuGkbPcd5PMch5XPzLG8r9JLdWiM9jbP+Gpb0115a9i4L3f8FgyzXR5cw6NuH8M1bV2c2NpBILh4OO3wsa3U358XmRKotUqaUc5Mrb6jO7upSqdWlTyb7tcObb08C7Zcwn8mphG53G8kvlk5ve83c/66egCmUqe5HDzKK8ufiKrnhgtEuSWiMr7TcY/Mq8xsPgg8A6cR1efrZv8AQqm+q7091aI67Ydr0NtvvWWfhw+/iTfZDg4d3lVMNQe7j8tAXuH1aL/zKRs+lk5sgfqK6a3aC737L38jxdpObH1Uz6WgcWxMPDIQdZHfM2/7RsRzIN9FheXLx6OPib9i7MjCCuKixk812Lg+969xIZM7PoqimEuOtc4yAFkYc5oY0i4J4SCXEa22C2W9nHd3p5tkfaW3Ksarp27wS1eCeL8eH1Jns2f+Gop2yu/ShqJWMc4gAMbY3vta5cfqt9r1YNY5Jsg7aW/cQkl1pRi33v8AEU/OmfpMSLo8Ic6KAaF4u18nnfdrT03PPeyhXF45vdhoXWzNiwopTrLGfLgvu/RcOZP03Z5S0WHvdiN3yd255kD3BrCGk+EA2IHVwN/TRSI2dONPGWbK+e3LmpcqNLKOKWGGbz48fLDD1Imsxt9FlynieT3k4cwdRE17r+3DwM9HLXOq4WyXF/Ql07OFTa1Sa+WGD/6sF74vvRA5Imio6rvqsOkdGP0oWAufJI64Fh0aA4knbwqNabqlvPhoiw2pGpUo9HB4J/M3oorn35d+ZplFhb6h/wCMzcWNMYLo4LjuqcDXjJ2fIB82w5crWig29+p5cEctVuIQj8NZp55N/ul2Lkuzjx4lDzNmSfOFSKfCw4ROdwsjGhk/jf5aE2OgAudVX1q8q89yGh0NjYUdn0nWrfMtXy7F9O0kcx5ZpMrYafxY76pl8LXXcAHblzWg6NaOt76A7rbVo0qNLPNsjWW0Lm9u+p1acc33cm+b9NVoeTswy/8AmdSaiqF44Tpf5pNx/tuHepb5rXY0d6W++H1N23b3oaXQw1l6R/nTuxNgVucWEAQBAEAQGLdqbS3FHX5xsI9LEf3BVLf/AP6nc7Bf/wBNd7JDseYDVzE7iIAeheL/ANmrbs5dZkb9Rt9DBdvt/c1ki+6tTjzF8W7PKyjlLcPj7+O/gcHRg25Bwc4WP2VNUsail1c0dxb7dtakE6kt2XHJ+mCZY8ndnIonibHeBzhq2JurQf3PPzEdBp68pVvZ7r3p5lZtLbvSRdO3xS4vj4cu/XuNEcOIWdsVPOaTwMXxbs8rKOVwoI++jv4HNewG3IEOIIdbpoqapZVFLq5o7m327a1IJ1JbsuOT9MEyw0GTK3HHNdm+d/dtsRCHguNuvD4G+oufTdSY21SpnVeXIrKu1bS2TVlBbz44ffN92S7z05/yc+ujg/II22haWd0C1vhcQQRc2vcG9zc3WV3bOcVucDXsjasKU5/ES+bB4659uBB5Z7OJqmVrsfaIo2m5ju1z32+Xwkhrepvf03GihYyxxnoT77b1KEHG3eMnx0S89X6fQ8Fb2e1sVQ5lLGHs4jwycbA3hvoSCeIEDfT0utUrGpvYLQkUtuWjpKU5YPisHr2cPU0HJeTo8uN45SJJ3Czn20aP2t8up3PlsrG3tlSXac5tPas7t7qygtF7v8yLLUzCnjc9+zWlx9hdSG8FiVcIuUlFcT83yzGocXzaucS53q43P3K5ubxk2z6dGCglGOiyXgbbkhow7BonD/TdIf6i5/8Azb2V7brcoo4TajdW/mu1LywRnWWclVGZB3tUe6iebl7vifc3cWt5311NhrpdV1K0nVe9LJHS321qFn/lwzkuC0XLF+30NSzbi4wKie+H4z+nC0bue7RoA523t0aVaVp7kMfI5PZ9r8TcKL01k+xa/YzbNdacEo4cNpTq1ofUuB3c/wAfd36XNz5cPmFXXNTo4KkvE6fZ9H4m4nfTWTeEO5ZY+3fj2Er2XZZZVwyVGJMD2yB0UbTtw/DI73N233HC7qtllQW65yWpE27tCUJxo0ng1g338F7+K5HPH6Gow/u8NwupMjKjQRvbd8MQOt5AdWaOFiNmkBZ1YzjhSi9fRGNpWo1d6+rU8HDinlKXDLDXx1zZTM1ufDUmGolEopwImkMDGtDQCWhoPI3FybmygXLe/ut44F5s9QlR6WMd1zzeeL78fxGqdn+XWYRSMkkYO/kbxPcR4gHaiMdABa4G5CtbWiqcE8Mzktr307ivKCfUTwS4ZcfzgVLtNzV+MeaXD3fpsP6rh8zgfg/lad/P01h3txj/AJcfEuNh7N6NfEVFm/l7Fz8fp3k92a5fbhNN+KrrCSVtwTp3ce49L/EfKw5KRZ0VThvPVlftu+det0FP5Yvzl/Gi/komY8TkzhiIFGCQ4iOFpvtf4j0vq4nkPRQK03Xq4LwOgsreGz7XGfDOXfy9l295r2DwQYDHDSQuHFwkgWN38Or5Dba5PPrYK3go00oI4y4nVupTuJLLHy5IlltIYQBAEAQBAZz2tYG6drKqmBPAOCS24be7X+gJcD/MOQKr7+i5JTXA6b9PXkYt0JPXNd/FeOXkUzJWODL9a2Sa/duBZJbUhriDxAc7ENPpdQbWsqU8XoXm07N3Vu4R1Wa7+RudLUsrGB9I5r2O1DmkEH3V6mmsUcBUpypycZrBo7l6YHGSQRC8pDQNySAB7o3geqLk8EV/EM8UFB/iVDHnpHeT7tuB7laJXNKPEsaOyLyrpTa78vqQ7+0F9WP/ACKhq5x+4tIb63YHfchavim/ki2TVsSNP/aK0Y9mOfq17kXiWaMZAuykMQ6thkkcPU3I+y1Tr3PCJLobO2XjnVxfbJJfniVWbOWIFx72plBG44Y228iA3RQ5XdbHNlvHZVlhlTWHe37nZT55xCA6VBd5OZEQf+2/3Xqvay4mM9jWUv8Ad4dzf3LDhPalIw2xiFrx+6LwuH9DjZ31CkU9of1orbj9OQedGeHf919maFguNwY5Hx4bIHgbjUOb5OadR/zyVjTqRqLGLObubStbS3ascPo+5nZjcBqaSdkXxOie0ermEBKixg0uRjbTUK0JPRNP1Pzq03Gi5tn0tm2dnNfHiWGRxnhLowY3sNjoCQLjmC23luOSvbWanSS8zhNs0J0buU+Es0/r5MnMWxaDBIuOve2No2HM2+VrRqT5Bb51IwWMmQLe2q3M92msX+asquCMkzRUivxRpZTwg/hojuTzmPU6aedrfDd0anjVl0ktFp9y2unCypfCUnjOXzv/ANV+fXBZNXVjq6R8s2rpCXn1cb29Bt7KonJym2zsaVKNKMaa0WCNonzJR5Yo42QSMlLWNbHHG4Oc/SwOmwJ+Y/c6K7danSgknjyOGhYXV7XlKUWsW8W8kv7cvY5ZTwmSnMlZjtvxMwuRyhjGoiH0F/QbkElRg1jOer9Ow82hcwko21v8kf8AyfGX2/EsdgmbX1bX1pAbLMHSEnQCSS7yT0sTqqZNSq4y5nbThKlQcaesY4LvSyNPztnEMhkiy84SPDbyzMILYWuIbo4acZJDRbb1Ctbi4wi1D+xymzNlt1I1LhYLgnrJ66clr2mV4dEyaeJlSQ2Nz2NeSbANLgHG/IAX1VRTwc1vHXVpSjTlKGbSeHfhkaL2lZsY6L8JhL2u4v8AFcwgtDR/lAjmeflpzVleXCUdyLOZ2Js2e/8AEVlhh8uPPn9u3PgQPZ/W0uDOmqsWe0OjbwxRjV7i6/E5rfSzb7C7r2UezlCGM5eBYbXo3FwoUKKyebfDsxfr5YGjZXoJJXvrMYbwzzABsf8AoxA3bF/MT4nefIWVlSi315av0RzN9Wpxirai8YR1f9UuL9l2FiW8rQgCAIAgCA+OHELO1CAoePdmcNY4vwh/4cnUsI4o/YXuz7joAoNWxhJ4xyOhtP1BVprdrLe7dH/P17SAgyNimEuvhkrB/wC3K9t/VpaAfe60RtK9P5ZFhPbGz66wqxfjFP1xxJanwbHJ9J6pkY5klhP/AGx6/Vb1TuXrJEOd1siOcaTb8feXse2Ls6bVEOzDVVNURrYuIb6akkexCyVpj88mzTLbrgsLanGHhn7LzTLHh2WqTDLfgqeFpHzFvE//AHuu77qRGjCOiKytf3Nb55t+OXksiWWwhhAROPZdp8eZavYC61hILB7fR3/BuOoWqpRhUWEkS7S+rWssaby5cH3r8ZVcC7MoqZ7nYy/vwCeBjbtba+jncyfIGw81FpWEYvGWZb3X6hqTilRW7zer8Pvr3FoblahaLCkpf/iYfvZS+hp/0oqv8Ru/+LL/ALmdIyhSwyCTDmGmkGz4SW+xbqxw8i0rHoIJ4xyfYZ/4ncSjuVHvx5Sz9dV4MnIwQB3hBPMgWH05LcQHhjkUPMvZsyvkdJhDxC5xJMbhdhJ1JBGrLn1HSygVrGM3vReB0Flt+dKKhWjvJceP8+hWmdnOIQvvCYGn97ZXj78N1HVjVi8mWj29ZSjhJN9jivvgWPAezZsTxLmGT8Q4fIOIs0/c53iePKwHW6k0rJJ71R4lZd7ek49HbR3Vz4+CWS9S/cAtawta1uVuinHPYvHEyXEuzCpilIwx8L47+Evc5rmjkCOE3t1G/QKpns+W91XkdhR/UVBw/wA1NS44LFfUtGT8gswRwlxAtmmHw2Hgj8xfVzv4jbyAUq3tFTzebKraW2p3K6Omt2PHm+/kuz1Lk9gkBD9iLH3UwpE8HijJz2W1An4Y5YhDfSQ8Rfw/yWsXe9v7Kqez5b2uR2H/AMjo9HvOL3uXDHv5eBdZsmwsw2SkofBxgEyHVznNIc1zjz1A0HLaymu3j0bpooo7Vqu7jcVM8OHDDRpFGouzCqkktWvgjZzc0uefZpaPuoMdnyxzeRf1f1DbqONOLb7cvPMlMz9m5kMZy73YDWBjmPJBJBJ7ziA1cb67bD0G2vY72G4RLHbyW8rnHN4pr6YcuRIZQ7Pm4U8TYuWyyt1awX7th/dqLvcORIAHrYrO3s1Te9LNkbaO3JV4unRW7F6839l9e7IvSnF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fAUAugF0AugF0AugF0AugF0AugF0AugF0AugF0AugF0AugF0AugF0AugF0AugF0AugF0AugF0AugF0AJQH//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http://countryjam.com/files/2014/09/Coke_Script_Logo.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850947" y="1210228"/>
            <a:ext cx="6768915" cy="47304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Text Placeholder 1"/>
          <p:cNvSpPr>
            <a:spLocks noGrp="1"/>
          </p:cNvSpPr>
          <p:nvPr>
            <p:ph type="body" sz="quarter" idx="11"/>
          </p:nvPr>
        </p:nvSpPr>
        <p:spPr/>
        <p:txBody>
          <a:bodyPr>
            <a:normAutofit/>
          </a:bodyPr>
          <a:lstStyle/>
          <a:p>
            <a:r>
              <a:rPr lang="en-US" b="1" dirty="0"/>
              <a:t>Source: </a:t>
            </a:r>
            <a:r>
              <a:rPr lang="en-US" dirty="0"/>
              <a:t>Yahoo Finance. </a:t>
            </a:r>
            <a:r>
              <a:rPr lang="en-US" dirty="0">
                <a:solidFill>
                  <a:srgbClr val="58595B"/>
                </a:solidFill>
              </a:rPr>
              <a:t>Past performance does not guarantee future results. All data is from sources believed to be reliable but cannot be guaranteed or warranted</a:t>
            </a:r>
          </a:p>
        </p:txBody>
      </p:sp>
      <p:grpSp>
        <p:nvGrpSpPr>
          <p:cNvPr id="16" name="Group 15">
            <a:extLst>
              <a:ext uri="{FF2B5EF4-FFF2-40B4-BE49-F238E27FC236}">
                <a16:creationId xmlns:a16="http://schemas.microsoft.com/office/drawing/2014/main" id="{B96F4078-0167-7540-AF06-DB3A5127C0DD}"/>
              </a:ext>
            </a:extLst>
          </p:cNvPr>
          <p:cNvGrpSpPr/>
          <p:nvPr/>
        </p:nvGrpSpPr>
        <p:grpSpPr>
          <a:xfrm>
            <a:off x="4039561" y="1267962"/>
            <a:ext cx="4112877" cy="1077218"/>
            <a:chOff x="2971800" y="670092"/>
            <a:chExt cx="3084654" cy="807913"/>
          </a:xfrm>
        </p:grpSpPr>
        <p:sp>
          <p:nvSpPr>
            <p:cNvPr id="17" name="Arrow: Up 3">
              <a:extLst>
                <a:ext uri="{FF2B5EF4-FFF2-40B4-BE49-F238E27FC236}">
                  <a16:creationId xmlns:a16="http://schemas.microsoft.com/office/drawing/2014/main" id="{FF4F622C-BCA9-A245-816B-3F394CCDAD80}"/>
                </a:ext>
              </a:extLst>
            </p:cNvPr>
            <p:cNvSpPr/>
            <p:nvPr/>
          </p:nvSpPr>
          <p:spPr>
            <a:xfrm>
              <a:off x="2971800" y="795528"/>
              <a:ext cx="489164" cy="484632"/>
            </a:xfrm>
            <a:prstGeom prst="upArrow">
              <a:avLst>
                <a:gd name="adj1" fmla="val 50000"/>
                <a:gd name="adj2" fmla="val 50944"/>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C4B3"/>
                </a:solidFill>
                <a:latin typeface="Montserrat" pitchFamily="2" charset="77"/>
              </a:endParaRPr>
            </a:p>
          </p:txBody>
        </p:sp>
        <p:sp>
          <p:nvSpPr>
            <p:cNvPr id="18" name="Rectangle 17">
              <a:extLst>
                <a:ext uri="{FF2B5EF4-FFF2-40B4-BE49-F238E27FC236}">
                  <a16:creationId xmlns:a16="http://schemas.microsoft.com/office/drawing/2014/main" id="{662907CF-9D58-E94D-88E1-9F4462D68C65}"/>
                </a:ext>
              </a:extLst>
            </p:cNvPr>
            <p:cNvSpPr/>
            <p:nvPr/>
          </p:nvSpPr>
          <p:spPr>
            <a:xfrm>
              <a:off x="3551925" y="670092"/>
              <a:ext cx="2504529" cy="807913"/>
            </a:xfrm>
            <a:prstGeom prst="rect">
              <a:avLst/>
            </a:prstGeom>
          </p:spPr>
          <p:txBody>
            <a:bodyPr wrap="none">
              <a:spAutoFit/>
            </a:bodyPr>
            <a:lstStyle/>
            <a:p>
              <a:r>
                <a:rPr lang="en-US" sz="6400" b="1" dirty="0">
                  <a:solidFill>
                    <a:srgbClr val="00C4B3"/>
                  </a:solidFill>
                  <a:latin typeface="Montserrat" pitchFamily="2" charset="77"/>
                </a:rPr>
                <a:t>$38,071</a:t>
              </a:r>
            </a:p>
          </p:txBody>
        </p:sp>
      </p:grpSp>
      <p:sp>
        <p:nvSpPr>
          <p:cNvPr id="19" name="TextBox 18">
            <a:extLst>
              <a:ext uri="{FF2B5EF4-FFF2-40B4-BE49-F238E27FC236}">
                <a16:creationId xmlns:a16="http://schemas.microsoft.com/office/drawing/2014/main" id="{FE5E3659-065C-2546-9008-A7B0B359C82C}"/>
              </a:ext>
            </a:extLst>
          </p:cNvPr>
          <p:cNvSpPr txBox="1"/>
          <p:nvPr/>
        </p:nvSpPr>
        <p:spPr>
          <a:xfrm>
            <a:off x="838200" y="5474418"/>
            <a:ext cx="10681447" cy="461665"/>
          </a:xfrm>
          <a:prstGeom prst="rect">
            <a:avLst/>
          </a:prstGeom>
          <a:noFill/>
        </p:spPr>
        <p:txBody>
          <a:bodyPr wrap="square" rtlCol="0">
            <a:spAutoFit/>
          </a:bodyPr>
          <a:lstStyle/>
          <a:p>
            <a:pPr algn="ctr"/>
            <a:r>
              <a:rPr lang="en-US" sz="2400" b="1" dirty="0">
                <a:solidFill>
                  <a:srgbClr val="003A5D"/>
                </a:solidFill>
                <a:latin typeface="Montserrat SemiBold" pitchFamily="2" charset="77"/>
              </a:rPr>
              <a:t>$100 invested in 1966 - 2017 (with dividends reinvested)</a:t>
            </a:r>
          </a:p>
        </p:txBody>
      </p:sp>
    </p:spTree>
    <p:extLst>
      <p:ext uri="{BB962C8B-B14F-4D97-AF65-F5344CB8AC3E}">
        <p14:creationId xmlns:p14="http://schemas.microsoft.com/office/powerpoint/2010/main" val="227569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 Transportation</a:t>
            </a:r>
          </a:p>
        </p:txBody>
      </p:sp>
      <p:sp>
        <p:nvSpPr>
          <p:cNvPr id="5" name="Text Placeholder 4"/>
          <p:cNvSpPr>
            <a:spLocks noGrp="1"/>
          </p:cNvSpPr>
          <p:nvPr>
            <p:ph type="body" sz="quarter" idx="10"/>
          </p:nvPr>
        </p:nvSpPr>
        <p:spPr/>
        <p:txBody>
          <a:bodyPr>
            <a:normAutofit/>
          </a:bodyPr>
          <a:lstStyle/>
          <a:p>
            <a:r>
              <a:rPr lang="en-US" dirty="0"/>
              <a:t>Cumulative value of $1 invested 1900 - 2015</a:t>
            </a:r>
          </a:p>
        </p:txBody>
      </p:sp>
      <p:sp>
        <p:nvSpPr>
          <p:cNvPr id="6" name="Text Placeholder 5"/>
          <p:cNvSpPr>
            <a:spLocks noGrp="1"/>
          </p:cNvSpPr>
          <p:nvPr>
            <p:ph type="body" sz="quarter" idx="11"/>
          </p:nvPr>
        </p:nvSpPr>
        <p:spPr/>
        <p:txBody>
          <a:bodyPr>
            <a:noAutofit/>
          </a:bodyPr>
          <a:lstStyle/>
          <a:p>
            <a:pPr>
              <a:spcAft>
                <a:spcPts val="0"/>
              </a:spcAft>
            </a:pPr>
            <a:r>
              <a:rPr lang="en-US" dirty="0">
                <a:latin typeface="Montserrat" pitchFamily="2" charset="77"/>
              </a:rPr>
              <a:t>Credit Suisse Global Investment Returns Yearbook – 2015 Elroy Dimson, Paul Marsh and Mike Staunton; DMS USA index; other indices compiled from CRSP. Elroy Dimson, Paul Marsh and Mike Staunton, Triumph of the Optimists: 101 Years of Global Investment Returns, Princeton University Press, 2002. Past performance does not guarantee future results. All data is from sources believed to be reliable but cannot be guaranteed or warranted</a:t>
            </a:r>
          </a:p>
        </p:txBody>
      </p:sp>
      <p:pic>
        <p:nvPicPr>
          <p:cNvPr id="1024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223" y="-2956860"/>
            <a:ext cx="10416675" cy="229401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F657C8C-E37B-204F-A5A5-204191A55F9E}"/>
              </a:ext>
            </a:extLst>
          </p:cNvPr>
          <p:cNvGrpSpPr/>
          <p:nvPr/>
        </p:nvGrpSpPr>
        <p:grpSpPr>
          <a:xfrm>
            <a:off x="422161" y="2068453"/>
            <a:ext cx="10572194" cy="3405755"/>
            <a:chOff x="422161" y="2068453"/>
            <a:chExt cx="10572194" cy="3405755"/>
          </a:xfrm>
        </p:grpSpPr>
        <p:sp>
          <p:nvSpPr>
            <p:cNvPr id="3" name="TextBox 2"/>
            <p:cNvSpPr txBox="1"/>
            <p:nvPr/>
          </p:nvSpPr>
          <p:spPr>
            <a:xfrm>
              <a:off x="9650717" y="2346357"/>
              <a:ext cx="1343638" cy="461665"/>
            </a:xfrm>
            <a:prstGeom prst="rect">
              <a:avLst/>
            </a:prstGeom>
            <a:noFill/>
          </p:spPr>
          <p:txBody>
            <a:bodyPr wrap="none" rtlCol="0">
              <a:spAutoFit/>
            </a:bodyPr>
            <a:lstStyle/>
            <a:p>
              <a:r>
                <a:rPr lang="en-US" sz="2400" b="1" dirty="0">
                  <a:solidFill>
                    <a:schemeClr val="accent2"/>
                  </a:solidFill>
                  <a:latin typeface="Montserrat" pitchFamily="2" charset="77"/>
                </a:rPr>
                <a:t>$62,716</a:t>
              </a:r>
            </a:p>
          </p:txBody>
        </p:sp>
        <p:sp>
          <p:nvSpPr>
            <p:cNvPr id="7" name="Rectangle 6"/>
            <p:cNvSpPr/>
            <p:nvPr/>
          </p:nvSpPr>
          <p:spPr>
            <a:xfrm>
              <a:off x="7445415" y="3135850"/>
              <a:ext cx="2796767" cy="461665"/>
            </a:xfrm>
            <a:prstGeom prst="rect">
              <a:avLst/>
            </a:prstGeom>
          </p:spPr>
          <p:txBody>
            <a:bodyPr wrap="square">
              <a:spAutoFit/>
            </a:bodyPr>
            <a:lstStyle/>
            <a:p>
              <a:r>
                <a:rPr lang="en-US" sz="2400" b="1" dirty="0">
                  <a:solidFill>
                    <a:schemeClr val="accent3"/>
                  </a:solidFill>
                  <a:latin typeface="Montserrat" pitchFamily="2" charset="77"/>
                </a:rPr>
                <a:t>$39,134</a:t>
              </a:r>
            </a:p>
          </p:txBody>
        </p:sp>
        <p:sp>
          <p:nvSpPr>
            <p:cNvPr id="9" name="Rectangle 8"/>
            <p:cNvSpPr/>
            <p:nvPr/>
          </p:nvSpPr>
          <p:spPr>
            <a:xfrm>
              <a:off x="3768445" y="4714838"/>
              <a:ext cx="1263487" cy="461665"/>
            </a:xfrm>
            <a:prstGeom prst="rect">
              <a:avLst/>
            </a:prstGeom>
          </p:spPr>
          <p:txBody>
            <a:bodyPr wrap="none">
              <a:spAutoFit/>
            </a:bodyPr>
            <a:lstStyle/>
            <a:p>
              <a:r>
                <a:rPr lang="en-US" sz="2400" b="1" dirty="0">
                  <a:solidFill>
                    <a:schemeClr val="accent5"/>
                  </a:solidFill>
                  <a:latin typeface="Montserrat" pitchFamily="2" charset="77"/>
                </a:rPr>
                <a:t>$7,090</a:t>
              </a:r>
            </a:p>
          </p:txBody>
        </p:sp>
        <p:sp>
          <p:nvSpPr>
            <p:cNvPr id="10" name="Rectangle 9"/>
            <p:cNvSpPr/>
            <p:nvPr/>
          </p:nvSpPr>
          <p:spPr>
            <a:xfrm>
              <a:off x="4041609" y="3925344"/>
              <a:ext cx="6096000" cy="461665"/>
            </a:xfrm>
            <a:prstGeom prst="rect">
              <a:avLst/>
            </a:prstGeom>
          </p:spPr>
          <p:txBody>
            <a:bodyPr>
              <a:spAutoFit/>
            </a:bodyPr>
            <a:lstStyle/>
            <a:p>
              <a:r>
                <a:rPr lang="en-US" sz="2400" b="1" dirty="0">
                  <a:solidFill>
                    <a:schemeClr val="accent4"/>
                  </a:solidFill>
                  <a:latin typeface="Montserrat" pitchFamily="2" charset="77"/>
                </a:rPr>
                <a:t>$10,570 </a:t>
              </a:r>
            </a:p>
          </p:txBody>
        </p:sp>
        <p:grpSp>
          <p:nvGrpSpPr>
            <p:cNvPr id="10251" name="Group 10250"/>
            <p:cNvGrpSpPr/>
            <p:nvPr/>
          </p:nvGrpSpPr>
          <p:grpSpPr>
            <a:xfrm>
              <a:off x="2725693" y="2411870"/>
              <a:ext cx="6808452" cy="376261"/>
              <a:chOff x="-1" y="1652929"/>
              <a:chExt cx="7282250" cy="402446"/>
            </a:xfrm>
          </p:grpSpPr>
          <p:grpSp>
            <p:nvGrpSpPr>
              <p:cNvPr id="13" name="Group 12"/>
              <p:cNvGrpSpPr/>
              <p:nvPr/>
            </p:nvGrpSpPr>
            <p:grpSpPr>
              <a:xfrm>
                <a:off x="-1" y="1718738"/>
                <a:ext cx="7282250" cy="270828"/>
                <a:chOff x="-1" y="1730982"/>
                <a:chExt cx="7282250" cy="270828"/>
              </a:xfrm>
            </p:grpSpPr>
            <p:cxnSp>
              <p:nvCxnSpPr>
                <p:cNvPr id="8" name="Straight Connector 7"/>
                <p:cNvCxnSpPr/>
                <p:nvPr/>
              </p:nvCxnSpPr>
              <p:spPr>
                <a:xfrm>
                  <a:off x="-1" y="1730982"/>
                  <a:ext cx="7282250" cy="0"/>
                </a:xfrm>
                <a:prstGeom prst="line">
                  <a:avLst/>
                </a:prstGeom>
                <a:ln w="381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 y="2001810"/>
                  <a:ext cx="7282250" cy="0"/>
                </a:xfrm>
                <a:prstGeom prst="line">
                  <a:avLst/>
                </a:prstGeom>
                <a:ln w="38100">
                  <a:solidFill>
                    <a:schemeClr val="accent2"/>
                  </a:solidFill>
                </a:ln>
                <a:effectLst/>
              </p:spPr>
              <p:style>
                <a:lnRef idx="2">
                  <a:schemeClr val="accent1"/>
                </a:lnRef>
                <a:fillRef idx="0">
                  <a:schemeClr val="accent1"/>
                </a:fillRef>
                <a:effectRef idx="1">
                  <a:schemeClr val="accent1"/>
                </a:effectRef>
                <a:fontRef idx="minor">
                  <a:schemeClr val="tx1"/>
                </a:fontRef>
              </p:style>
            </p:cxnSp>
          </p:grpSp>
          <p:cxnSp>
            <p:nvCxnSpPr>
              <p:cNvPr id="12" name="Straight Connector 11"/>
              <p:cNvCxnSpPr/>
              <p:nvPr/>
            </p:nvCxnSpPr>
            <p:spPr>
              <a:xfrm>
                <a:off x="82967"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48631"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14295"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79959"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45623"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911287"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076951"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242615"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408279"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573943"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739607"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905271"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070935"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236599"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402263"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567927"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33591"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99255"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064919"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230583"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396247"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561911"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727575"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893239"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058903"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224567"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390231"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555895"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721559"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887223"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052887"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218551"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384215"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549879"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715543"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881207"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6046871"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212535"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378199"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543863"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709527"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875191"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040855"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7206514" y="1652929"/>
                <a:ext cx="0" cy="402446"/>
              </a:xfrm>
              <a:prstGeom prst="line">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7" name="Freeform 16"/>
            <p:cNvSpPr/>
            <p:nvPr/>
          </p:nvSpPr>
          <p:spPr>
            <a:xfrm>
              <a:off x="2770643" y="3231004"/>
              <a:ext cx="4540547" cy="334928"/>
            </a:xfrm>
            <a:custGeom>
              <a:avLst/>
              <a:gdLst>
                <a:gd name="connsiteX0" fmla="*/ 0 w 4832350"/>
                <a:gd name="connsiteY0" fmla="*/ 381000 h 495300"/>
                <a:gd name="connsiteX1" fmla="*/ 152400 w 4832350"/>
                <a:gd name="connsiteY1" fmla="*/ 349250 h 495300"/>
                <a:gd name="connsiteX2" fmla="*/ 260350 w 4832350"/>
                <a:gd name="connsiteY2" fmla="*/ 457200 h 495300"/>
                <a:gd name="connsiteX3" fmla="*/ 412750 w 4832350"/>
                <a:gd name="connsiteY3" fmla="*/ 355600 h 495300"/>
                <a:gd name="connsiteX4" fmla="*/ 558800 w 4832350"/>
                <a:gd name="connsiteY4" fmla="*/ 431800 h 495300"/>
                <a:gd name="connsiteX5" fmla="*/ 698500 w 4832350"/>
                <a:gd name="connsiteY5" fmla="*/ 419100 h 495300"/>
                <a:gd name="connsiteX6" fmla="*/ 838200 w 4832350"/>
                <a:gd name="connsiteY6" fmla="*/ 495300 h 495300"/>
                <a:gd name="connsiteX7" fmla="*/ 1003300 w 4832350"/>
                <a:gd name="connsiteY7" fmla="*/ 425450 h 495300"/>
                <a:gd name="connsiteX8" fmla="*/ 1104900 w 4832350"/>
                <a:gd name="connsiteY8" fmla="*/ 368300 h 495300"/>
                <a:gd name="connsiteX9" fmla="*/ 1231900 w 4832350"/>
                <a:gd name="connsiteY9" fmla="*/ 381000 h 495300"/>
                <a:gd name="connsiteX10" fmla="*/ 1352550 w 4832350"/>
                <a:gd name="connsiteY10" fmla="*/ 292100 h 495300"/>
                <a:gd name="connsiteX11" fmla="*/ 1460500 w 4832350"/>
                <a:gd name="connsiteY11" fmla="*/ 349250 h 495300"/>
                <a:gd name="connsiteX12" fmla="*/ 1625600 w 4832350"/>
                <a:gd name="connsiteY12" fmla="*/ 400050 h 495300"/>
                <a:gd name="connsiteX13" fmla="*/ 1701800 w 4832350"/>
                <a:gd name="connsiteY13" fmla="*/ 381000 h 495300"/>
                <a:gd name="connsiteX14" fmla="*/ 1803400 w 4832350"/>
                <a:gd name="connsiteY14" fmla="*/ 298450 h 495300"/>
                <a:gd name="connsiteX15" fmla="*/ 1879600 w 4832350"/>
                <a:gd name="connsiteY15" fmla="*/ 425450 h 495300"/>
                <a:gd name="connsiteX16" fmla="*/ 2051050 w 4832350"/>
                <a:gd name="connsiteY16" fmla="*/ 400050 h 495300"/>
                <a:gd name="connsiteX17" fmla="*/ 2228850 w 4832350"/>
                <a:gd name="connsiteY17" fmla="*/ 406400 h 495300"/>
                <a:gd name="connsiteX18" fmla="*/ 2393950 w 4832350"/>
                <a:gd name="connsiteY18" fmla="*/ 361950 h 495300"/>
                <a:gd name="connsiteX19" fmla="*/ 2495550 w 4832350"/>
                <a:gd name="connsiteY19" fmla="*/ 438150 h 495300"/>
                <a:gd name="connsiteX20" fmla="*/ 2635250 w 4832350"/>
                <a:gd name="connsiteY20" fmla="*/ 368300 h 495300"/>
                <a:gd name="connsiteX21" fmla="*/ 2743200 w 4832350"/>
                <a:gd name="connsiteY21" fmla="*/ 393700 h 495300"/>
                <a:gd name="connsiteX22" fmla="*/ 2863850 w 4832350"/>
                <a:gd name="connsiteY22" fmla="*/ 336550 h 495300"/>
                <a:gd name="connsiteX23" fmla="*/ 2965450 w 4832350"/>
                <a:gd name="connsiteY23" fmla="*/ 323850 h 495300"/>
                <a:gd name="connsiteX24" fmla="*/ 3048000 w 4832350"/>
                <a:gd name="connsiteY24" fmla="*/ 381000 h 495300"/>
                <a:gd name="connsiteX25" fmla="*/ 3155950 w 4832350"/>
                <a:gd name="connsiteY25" fmla="*/ 412750 h 495300"/>
                <a:gd name="connsiteX26" fmla="*/ 3213100 w 4832350"/>
                <a:gd name="connsiteY26" fmla="*/ 342900 h 495300"/>
                <a:gd name="connsiteX27" fmla="*/ 3333750 w 4832350"/>
                <a:gd name="connsiteY27" fmla="*/ 234950 h 495300"/>
                <a:gd name="connsiteX28" fmla="*/ 3390900 w 4832350"/>
                <a:gd name="connsiteY28" fmla="*/ 292100 h 495300"/>
                <a:gd name="connsiteX29" fmla="*/ 3492500 w 4832350"/>
                <a:gd name="connsiteY29" fmla="*/ 247650 h 495300"/>
                <a:gd name="connsiteX30" fmla="*/ 3638550 w 4832350"/>
                <a:gd name="connsiteY30" fmla="*/ 196850 h 495300"/>
                <a:gd name="connsiteX31" fmla="*/ 3746500 w 4832350"/>
                <a:gd name="connsiteY31" fmla="*/ 152400 h 495300"/>
                <a:gd name="connsiteX32" fmla="*/ 3822700 w 4832350"/>
                <a:gd name="connsiteY32" fmla="*/ 215900 h 495300"/>
                <a:gd name="connsiteX33" fmla="*/ 3917950 w 4832350"/>
                <a:gd name="connsiteY33" fmla="*/ 254000 h 495300"/>
                <a:gd name="connsiteX34" fmla="*/ 4038600 w 4832350"/>
                <a:gd name="connsiteY34" fmla="*/ 234950 h 495300"/>
                <a:gd name="connsiteX35" fmla="*/ 4095750 w 4832350"/>
                <a:gd name="connsiteY35" fmla="*/ 177800 h 495300"/>
                <a:gd name="connsiteX36" fmla="*/ 4254500 w 4832350"/>
                <a:gd name="connsiteY36" fmla="*/ 190500 h 495300"/>
                <a:gd name="connsiteX37" fmla="*/ 4330700 w 4832350"/>
                <a:gd name="connsiteY37" fmla="*/ 127000 h 495300"/>
                <a:gd name="connsiteX38" fmla="*/ 4394200 w 4832350"/>
                <a:gd name="connsiteY38" fmla="*/ 76200 h 495300"/>
                <a:gd name="connsiteX39" fmla="*/ 4432300 w 4832350"/>
                <a:gd name="connsiteY39" fmla="*/ 152400 h 495300"/>
                <a:gd name="connsiteX40" fmla="*/ 4502150 w 4832350"/>
                <a:gd name="connsiteY40" fmla="*/ 95250 h 495300"/>
                <a:gd name="connsiteX41" fmla="*/ 4597400 w 4832350"/>
                <a:gd name="connsiteY41" fmla="*/ 107950 h 495300"/>
                <a:gd name="connsiteX42" fmla="*/ 4673600 w 4832350"/>
                <a:gd name="connsiteY42" fmla="*/ 19050 h 495300"/>
                <a:gd name="connsiteX43" fmla="*/ 4749800 w 4832350"/>
                <a:gd name="connsiteY43" fmla="*/ 69850 h 495300"/>
                <a:gd name="connsiteX44" fmla="*/ 4832350 w 4832350"/>
                <a:gd name="connsiteY44" fmla="*/ 0 h 495300"/>
                <a:gd name="connsiteX45" fmla="*/ 4832350 w 4832350"/>
                <a:gd name="connsiteY45"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32350" h="495300">
                  <a:moveTo>
                    <a:pt x="0" y="381000"/>
                  </a:moveTo>
                  <a:lnTo>
                    <a:pt x="152400" y="349250"/>
                  </a:lnTo>
                  <a:lnTo>
                    <a:pt x="260350" y="457200"/>
                  </a:lnTo>
                  <a:lnTo>
                    <a:pt x="412750" y="355600"/>
                  </a:lnTo>
                  <a:lnTo>
                    <a:pt x="558800" y="431800"/>
                  </a:lnTo>
                  <a:lnTo>
                    <a:pt x="698500" y="419100"/>
                  </a:lnTo>
                  <a:lnTo>
                    <a:pt x="838200" y="495300"/>
                  </a:lnTo>
                  <a:lnTo>
                    <a:pt x="1003300" y="425450"/>
                  </a:lnTo>
                  <a:lnTo>
                    <a:pt x="1104900" y="368300"/>
                  </a:lnTo>
                  <a:lnTo>
                    <a:pt x="1231900" y="381000"/>
                  </a:lnTo>
                  <a:lnTo>
                    <a:pt x="1352550" y="292100"/>
                  </a:lnTo>
                  <a:lnTo>
                    <a:pt x="1460500" y="349250"/>
                  </a:lnTo>
                  <a:lnTo>
                    <a:pt x="1625600" y="400050"/>
                  </a:lnTo>
                  <a:lnTo>
                    <a:pt x="1701800" y="381000"/>
                  </a:lnTo>
                  <a:lnTo>
                    <a:pt x="1803400" y="298450"/>
                  </a:lnTo>
                  <a:lnTo>
                    <a:pt x="1879600" y="425450"/>
                  </a:lnTo>
                  <a:lnTo>
                    <a:pt x="2051050" y="400050"/>
                  </a:lnTo>
                  <a:lnTo>
                    <a:pt x="2228850" y="406400"/>
                  </a:lnTo>
                  <a:lnTo>
                    <a:pt x="2393950" y="361950"/>
                  </a:lnTo>
                  <a:lnTo>
                    <a:pt x="2495550" y="438150"/>
                  </a:lnTo>
                  <a:lnTo>
                    <a:pt x="2635250" y="368300"/>
                  </a:lnTo>
                  <a:lnTo>
                    <a:pt x="2743200" y="393700"/>
                  </a:lnTo>
                  <a:lnTo>
                    <a:pt x="2863850" y="336550"/>
                  </a:lnTo>
                  <a:lnTo>
                    <a:pt x="2965450" y="323850"/>
                  </a:lnTo>
                  <a:lnTo>
                    <a:pt x="3048000" y="381000"/>
                  </a:lnTo>
                  <a:lnTo>
                    <a:pt x="3155950" y="412750"/>
                  </a:lnTo>
                  <a:lnTo>
                    <a:pt x="3213100" y="342900"/>
                  </a:lnTo>
                  <a:lnTo>
                    <a:pt x="3333750" y="234950"/>
                  </a:lnTo>
                  <a:lnTo>
                    <a:pt x="3390900" y="292100"/>
                  </a:lnTo>
                  <a:lnTo>
                    <a:pt x="3492500" y="247650"/>
                  </a:lnTo>
                  <a:lnTo>
                    <a:pt x="3638550" y="196850"/>
                  </a:lnTo>
                  <a:lnTo>
                    <a:pt x="3746500" y="152400"/>
                  </a:lnTo>
                  <a:lnTo>
                    <a:pt x="3822700" y="215900"/>
                  </a:lnTo>
                  <a:lnTo>
                    <a:pt x="3917950" y="254000"/>
                  </a:lnTo>
                  <a:lnTo>
                    <a:pt x="4038600" y="234950"/>
                  </a:lnTo>
                  <a:lnTo>
                    <a:pt x="4095750" y="177800"/>
                  </a:lnTo>
                  <a:lnTo>
                    <a:pt x="4254500" y="190500"/>
                  </a:lnTo>
                  <a:lnTo>
                    <a:pt x="4330700" y="127000"/>
                  </a:lnTo>
                  <a:lnTo>
                    <a:pt x="4394200" y="76200"/>
                  </a:lnTo>
                  <a:lnTo>
                    <a:pt x="4432300" y="152400"/>
                  </a:lnTo>
                  <a:lnTo>
                    <a:pt x="4502150" y="95250"/>
                  </a:lnTo>
                  <a:lnTo>
                    <a:pt x="4597400" y="107950"/>
                  </a:lnTo>
                  <a:lnTo>
                    <a:pt x="4673600" y="19050"/>
                  </a:lnTo>
                  <a:lnTo>
                    <a:pt x="4749800" y="69850"/>
                  </a:lnTo>
                  <a:lnTo>
                    <a:pt x="4832350" y="0"/>
                  </a:lnTo>
                  <a:lnTo>
                    <a:pt x="4832350" y="0"/>
                  </a:lnTo>
                </a:path>
              </a:pathLst>
            </a:custGeom>
            <a:noFill/>
            <a:ln w="76200" cap="rnd">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0250" name="Group 10249"/>
            <p:cNvGrpSpPr/>
            <p:nvPr/>
          </p:nvGrpSpPr>
          <p:grpSpPr>
            <a:xfrm>
              <a:off x="2716440" y="3998193"/>
              <a:ext cx="1147345" cy="332459"/>
              <a:chOff x="-8370" y="3137414"/>
              <a:chExt cx="1227188" cy="355594"/>
            </a:xfrm>
          </p:grpSpPr>
          <p:sp>
            <p:nvSpPr>
              <p:cNvPr id="18" name="Rectangle 17"/>
              <p:cNvSpPr/>
              <p:nvPr/>
            </p:nvSpPr>
            <p:spPr>
              <a:xfrm>
                <a:off x="0" y="3137414"/>
                <a:ext cx="1218818" cy="35559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cxnSp>
            <p:nvCxnSpPr>
              <p:cNvPr id="10243" name="Straight Connector 10242"/>
              <p:cNvCxnSpPr/>
              <p:nvPr/>
            </p:nvCxnSpPr>
            <p:spPr>
              <a:xfrm>
                <a:off x="-8370" y="3315211"/>
                <a:ext cx="165664"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57011" y="3315211"/>
                <a:ext cx="165664"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22392" y="3315211"/>
                <a:ext cx="165664"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87773" y="3315211"/>
                <a:ext cx="165664"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053154" y="3315211"/>
                <a:ext cx="165664"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54" name="Group 10253"/>
            <p:cNvGrpSpPr/>
            <p:nvPr/>
          </p:nvGrpSpPr>
          <p:grpSpPr>
            <a:xfrm>
              <a:off x="2731514" y="4750010"/>
              <a:ext cx="860879" cy="412740"/>
              <a:chOff x="-8370" y="3834474"/>
              <a:chExt cx="920787" cy="441462"/>
            </a:xfrm>
          </p:grpSpPr>
          <p:pic>
            <p:nvPicPr>
              <p:cNvPr id="10249" name="Picture 10248"/>
              <p:cNvPicPr>
                <a:picLocks noChangeAspect="1"/>
              </p:cNvPicPr>
              <p:nvPr/>
            </p:nvPicPr>
            <p:blipFill>
              <a:blip r:embed="rId4" cstate="email">
                <a:duotone>
                  <a:schemeClr val="accent5">
                    <a:shade val="45000"/>
                    <a:satMod val="135000"/>
                  </a:schemeClr>
                  <a:prstClr val="white"/>
                </a:duotone>
                <a:lum bright="-18000" contrast="42000"/>
                <a:extLst>
                  <a:ext uri="{28A0092B-C50C-407E-A947-70E740481C1C}">
                    <a14:useLocalDpi xmlns:a14="http://schemas.microsoft.com/office/drawing/2010/main" val="0"/>
                  </a:ext>
                </a:extLst>
              </a:blip>
              <a:stretch>
                <a:fillRect/>
              </a:stretch>
            </p:blipFill>
            <p:spPr>
              <a:xfrm>
                <a:off x="479785" y="3834474"/>
                <a:ext cx="432632" cy="441462"/>
              </a:xfrm>
              <a:prstGeom prst="rect">
                <a:avLst/>
              </a:prstGeom>
            </p:spPr>
          </p:pic>
          <p:cxnSp>
            <p:nvCxnSpPr>
              <p:cNvPr id="88" name="Straight Connector 87"/>
              <p:cNvCxnSpPr/>
              <p:nvPr/>
            </p:nvCxnSpPr>
            <p:spPr>
              <a:xfrm>
                <a:off x="-8370" y="4055205"/>
                <a:ext cx="550122" cy="0"/>
              </a:xfrm>
              <a:prstGeom prst="line">
                <a:avLst/>
              </a:prstGeom>
              <a:ln w="38100">
                <a:solidFill>
                  <a:schemeClr val="accent5"/>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10256" name="Straight Connector 10255"/>
            <p:cNvCxnSpPr/>
            <p:nvPr/>
          </p:nvCxnSpPr>
          <p:spPr>
            <a:xfrm>
              <a:off x="2701308" y="2068453"/>
              <a:ext cx="0" cy="3405755"/>
            </a:xfrm>
            <a:prstGeom prst="line">
              <a:avLst/>
            </a:prstGeom>
            <a:ln w="57150">
              <a:solidFill>
                <a:srgbClr val="58595B"/>
              </a:solidFill>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1890232" y="2391287"/>
              <a:ext cx="587020" cy="338554"/>
            </a:xfrm>
            <a:prstGeom prst="rect">
              <a:avLst/>
            </a:prstGeom>
            <a:noFill/>
          </p:spPr>
          <p:txBody>
            <a:bodyPr wrap="none" rtlCol="0">
              <a:spAutoFit/>
            </a:bodyPr>
            <a:lstStyle/>
            <a:p>
              <a:pPr algn="r"/>
              <a:r>
                <a:rPr lang="en-US" sz="1600" b="1" dirty="0">
                  <a:solidFill>
                    <a:srgbClr val="58595B"/>
                  </a:solidFill>
                  <a:latin typeface="Montserrat" pitchFamily="2" charset="77"/>
                </a:rPr>
                <a:t>Rail</a:t>
              </a:r>
            </a:p>
          </p:txBody>
        </p:sp>
        <p:sp>
          <p:nvSpPr>
            <p:cNvPr id="96" name="Rectangle 95"/>
            <p:cNvSpPr/>
            <p:nvPr/>
          </p:nvSpPr>
          <p:spPr>
            <a:xfrm>
              <a:off x="1225561" y="3173343"/>
              <a:ext cx="1251692" cy="338554"/>
            </a:xfrm>
            <a:prstGeom prst="rect">
              <a:avLst/>
            </a:prstGeom>
          </p:spPr>
          <p:txBody>
            <a:bodyPr wrap="square">
              <a:spAutoFit/>
            </a:bodyPr>
            <a:lstStyle/>
            <a:p>
              <a:pPr algn="r"/>
              <a:r>
                <a:rPr lang="en-US" sz="1600" b="1" dirty="0">
                  <a:solidFill>
                    <a:srgbClr val="58595B"/>
                  </a:solidFill>
                  <a:latin typeface="Montserrat" pitchFamily="2" charset="77"/>
                </a:rPr>
                <a:t>Market</a:t>
              </a:r>
            </a:p>
          </p:txBody>
        </p:sp>
        <p:sp>
          <p:nvSpPr>
            <p:cNvPr id="97" name="Rectangle 96"/>
            <p:cNvSpPr/>
            <p:nvPr/>
          </p:nvSpPr>
          <p:spPr>
            <a:xfrm>
              <a:off x="422161" y="4661202"/>
              <a:ext cx="2055091" cy="584775"/>
            </a:xfrm>
            <a:prstGeom prst="rect">
              <a:avLst/>
            </a:prstGeom>
          </p:spPr>
          <p:txBody>
            <a:bodyPr wrap="square">
              <a:spAutoFit/>
            </a:bodyPr>
            <a:lstStyle/>
            <a:p>
              <a:pPr algn="r"/>
              <a:r>
                <a:rPr lang="en-US" sz="1600" b="1" dirty="0">
                  <a:solidFill>
                    <a:srgbClr val="58595B"/>
                  </a:solidFill>
                  <a:latin typeface="Montserrat" pitchFamily="2" charset="77"/>
                </a:rPr>
                <a:t>Air</a:t>
              </a:r>
            </a:p>
            <a:p>
              <a:pPr algn="r"/>
              <a:r>
                <a:rPr lang="en-US" sz="1600" dirty="0">
                  <a:solidFill>
                    <a:srgbClr val="58595B"/>
                  </a:solidFill>
                  <a:latin typeface="Montserrat" pitchFamily="2" charset="77"/>
                </a:rPr>
                <a:t>(since 1934)</a:t>
              </a:r>
            </a:p>
          </p:txBody>
        </p:sp>
        <p:sp>
          <p:nvSpPr>
            <p:cNvPr id="98" name="Rectangle 97"/>
            <p:cNvSpPr/>
            <p:nvPr/>
          </p:nvSpPr>
          <p:spPr>
            <a:xfrm>
              <a:off x="661121" y="3865305"/>
              <a:ext cx="1816131" cy="830997"/>
            </a:xfrm>
            <a:prstGeom prst="rect">
              <a:avLst/>
            </a:prstGeom>
          </p:spPr>
          <p:txBody>
            <a:bodyPr wrap="square">
              <a:spAutoFit/>
            </a:bodyPr>
            <a:lstStyle/>
            <a:p>
              <a:pPr algn="r"/>
              <a:r>
                <a:rPr lang="en-US" sz="1600" b="1" dirty="0">
                  <a:solidFill>
                    <a:srgbClr val="58595B"/>
                  </a:solidFill>
                  <a:latin typeface="Montserrat" pitchFamily="2" charset="77"/>
                </a:rPr>
                <a:t>Road Transport </a:t>
              </a:r>
              <a:r>
                <a:rPr lang="en-US" sz="1600" dirty="0">
                  <a:solidFill>
                    <a:srgbClr val="58595B"/>
                  </a:solidFill>
                  <a:latin typeface="Montserrat" pitchFamily="2" charset="77"/>
                </a:rPr>
                <a:t>(since 1926)</a:t>
              </a:r>
            </a:p>
          </p:txBody>
        </p:sp>
      </p:grpSp>
      <p:cxnSp>
        <p:nvCxnSpPr>
          <p:cNvPr id="75" name="Straight Connector 74">
            <a:extLst>
              <a:ext uri="{FF2B5EF4-FFF2-40B4-BE49-F238E27FC236}">
                <a16:creationId xmlns:a16="http://schemas.microsoft.com/office/drawing/2014/main" id="{4BE444D7-3282-934F-9180-4F5A5AFB7140}"/>
              </a:ext>
            </a:extLst>
          </p:cNvPr>
          <p:cNvCxnSpPr>
            <a:cxnSpLocks/>
          </p:cNvCxnSpPr>
          <p:nvPr/>
        </p:nvCxnSpPr>
        <p:spPr>
          <a:xfrm>
            <a:off x="884229" y="1002552"/>
            <a:ext cx="5016745"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80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strVal val="#ppt_w*0.70"/>
                                          </p:val>
                                        </p:tav>
                                        <p:tav tm="100000">
                                          <p:val>
                                            <p:strVal val="#ppt_w"/>
                                          </p:val>
                                        </p:tav>
                                      </p:tavLst>
                                    </p:anim>
                                    <p:anim calcmode="lin" valueType="num">
                                      <p:cBhvr>
                                        <p:cTn id="8" dur="1000" fill="hold"/>
                                        <p:tgtEl>
                                          <p:spTgt spid="75"/>
                                        </p:tgtEl>
                                        <p:attrNameLst>
                                          <p:attrName>ppt_h</p:attrName>
                                        </p:attrNameLst>
                                      </p:cBhvr>
                                      <p:tavLst>
                                        <p:tav tm="0">
                                          <p:val>
                                            <p:strVal val="#ppt_h"/>
                                          </p:val>
                                        </p:tav>
                                        <p:tav tm="100000">
                                          <p:val>
                                            <p:strVal val="#ppt_h"/>
                                          </p:val>
                                        </p:tav>
                                      </p:tavLst>
                                    </p:anim>
                                    <p:animEffect transition="in" filter="fade">
                                      <p:cBhvr>
                                        <p:cTn id="9" dur="10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kitty haw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9257" y="1"/>
            <a:ext cx="1225125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47620" y="575391"/>
            <a:ext cx="8837501" cy="1877630"/>
          </a:xfrm>
          <a:prstGeom prst="rect">
            <a:avLst/>
          </a:prstGeom>
        </p:spPr>
        <p:txBody>
          <a:bodyPr wrap="square">
            <a:spAutoFit/>
          </a:bodyPr>
          <a:lstStyle/>
          <a:p>
            <a:r>
              <a:rPr lang="en-US" sz="2667" b="1" dirty="0">
                <a:solidFill>
                  <a:srgbClr val="003A5D"/>
                </a:solidFill>
                <a:latin typeface="Montserrat" pitchFamily="2" charset="77"/>
              </a:rPr>
              <a:t>If a farsighted capitalist had been present at Kitty Hawk, he would have done his successors a huge favor by shooting Orville down.</a:t>
            </a:r>
          </a:p>
          <a:p>
            <a:pPr>
              <a:lnSpc>
                <a:spcPct val="150000"/>
              </a:lnSpc>
            </a:pPr>
            <a:r>
              <a:rPr lang="en-US" sz="2400" dirty="0">
                <a:solidFill>
                  <a:srgbClr val="003A5D"/>
                </a:solidFill>
                <a:latin typeface="Montserrat" pitchFamily="2" charset="77"/>
              </a:rPr>
              <a:t>   - Warren Buffet</a:t>
            </a:r>
          </a:p>
        </p:txBody>
      </p:sp>
      <p:sp>
        <p:nvSpPr>
          <p:cNvPr id="4" name="TextBox 3">
            <a:extLst>
              <a:ext uri="{FF2B5EF4-FFF2-40B4-BE49-F238E27FC236}">
                <a16:creationId xmlns:a16="http://schemas.microsoft.com/office/drawing/2014/main" id="{CC214733-C373-7A48-8871-E7662984BCAD}"/>
              </a:ext>
            </a:extLst>
          </p:cNvPr>
          <p:cNvSpPr txBox="1"/>
          <p:nvPr/>
        </p:nvSpPr>
        <p:spPr>
          <a:xfrm>
            <a:off x="1108269" y="297808"/>
            <a:ext cx="879922" cy="1569660"/>
          </a:xfrm>
          <a:prstGeom prst="rect">
            <a:avLst/>
          </a:prstGeom>
          <a:noFill/>
        </p:spPr>
        <p:txBody>
          <a:bodyPr wrap="square" rtlCol="0">
            <a:spAutoFit/>
          </a:bodyPr>
          <a:lstStyle/>
          <a:p>
            <a:r>
              <a:rPr lang="en-US" sz="9600" dirty="0">
                <a:solidFill>
                  <a:srgbClr val="FFCD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1BEDF163-335B-4C4D-8880-8F641A97B17E}"/>
              </a:ext>
            </a:extLst>
          </p:cNvPr>
          <p:cNvSpPr txBox="1"/>
          <p:nvPr/>
        </p:nvSpPr>
        <p:spPr>
          <a:xfrm rot="10800000">
            <a:off x="8373945" y="555513"/>
            <a:ext cx="879922" cy="1569660"/>
          </a:xfrm>
          <a:prstGeom prst="rect">
            <a:avLst/>
          </a:prstGeom>
          <a:noFill/>
        </p:spPr>
        <p:txBody>
          <a:bodyPr wrap="square" rtlCol="0">
            <a:spAutoFit/>
          </a:bodyPr>
          <a:lstStyle/>
          <a:p>
            <a:r>
              <a:rPr lang="en-US" sz="9600" dirty="0">
                <a:solidFill>
                  <a:srgbClr val="FFCD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3000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58025" y="2629073"/>
            <a:ext cx="6275949" cy="2537836"/>
          </a:xfrm>
          <a:prstGeom prst="rect">
            <a:avLst/>
          </a:prstGeom>
        </p:spPr>
      </p:pic>
      <p:grpSp>
        <p:nvGrpSpPr>
          <p:cNvPr id="7" name="Group 6">
            <a:extLst>
              <a:ext uri="{FF2B5EF4-FFF2-40B4-BE49-F238E27FC236}">
                <a16:creationId xmlns:a16="http://schemas.microsoft.com/office/drawing/2014/main" id="{E3E9F444-C101-5F45-8DE0-950C3532FA3F}"/>
              </a:ext>
            </a:extLst>
          </p:cNvPr>
          <p:cNvGrpSpPr/>
          <p:nvPr/>
        </p:nvGrpSpPr>
        <p:grpSpPr>
          <a:xfrm>
            <a:off x="4120063" y="1244346"/>
            <a:ext cx="3991048" cy="1077218"/>
            <a:chOff x="2971800" y="670092"/>
            <a:chExt cx="2993284" cy="807913"/>
          </a:xfrm>
        </p:grpSpPr>
        <p:sp>
          <p:nvSpPr>
            <p:cNvPr id="8" name="Arrow: Up 3">
              <a:extLst>
                <a:ext uri="{FF2B5EF4-FFF2-40B4-BE49-F238E27FC236}">
                  <a16:creationId xmlns:a16="http://schemas.microsoft.com/office/drawing/2014/main" id="{046F4010-1505-0141-A1A5-7D5802DF1704}"/>
                </a:ext>
              </a:extLst>
            </p:cNvPr>
            <p:cNvSpPr/>
            <p:nvPr/>
          </p:nvSpPr>
          <p:spPr>
            <a:xfrm>
              <a:off x="2971800" y="795528"/>
              <a:ext cx="489164" cy="484632"/>
            </a:xfrm>
            <a:prstGeom prst="upArrow">
              <a:avLst>
                <a:gd name="adj1" fmla="val 50000"/>
                <a:gd name="adj2" fmla="val 50944"/>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C4B3"/>
                </a:solidFill>
                <a:latin typeface="Montserrat" pitchFamily="2" charset="77"/>
              </a:endParaRPr>
            </a:p>
          </p:txBody>
        </p:sp>
        <p:sp>
          <p:nvSpPr>
            <p:cNvPr id="9" name="Rectangle 8">
              <a:extLst>
                <a:ext uri="{FF2B5EF4-FFF2-40B4-BE49-F238E27FC236}">
                  <a16:creationId xmlns:a16="http://schemas.microsoft.com/office/drawing/2014/main" id="{BF4FBA18-6B75-FB41-8069-3C64F8EF1ADE}"/>
                </a:ext>
              </a:extLst>
            </p:cNvPr>
            <p:cNvSpPr/>
            <p:nvPr/>
          </p:nvSpPr>
          <p:spPr>
            <a:xfrm>
              <a:off x="3551925" y="670092"/>
              <a:ext cx="2413159" cy="807913"/>
            </a:xfrm>
            <a:prstGeom prst="rect">
              <a:avLst/>
            </a:prstGeom>
          </p:spPr>
          <p:txBody>
            <a:bodyPr wrap="none">
              <a:spAutoFit/>
            </a:bodyPr>
            <a:lstStyle/>
            <a:p>
              <a:r>
                <a:rPr lang="en-US" sz="6400" b="1" dirty="0">
                  <a:solidFill>
                    <a:srgbClr val="00C4B3"/>
                  </a:solidFill>
                  <a:latin typeface="Montserrat" pitchFamily="2" charset="77"/>
                </a:rPr>
                <a:t>4,350%</a:t>
              </a:r>
            </a:p>
          </p:txBody>
        </p:sp>
      </p:grpSp>
      <p:sp>
        <p:nvSpPr>
          <p:cNvPr id="11" name="TextBox 10">
            <a:extLst>
              <a:ext uri="{FF2B5EF4-FFF2-40B4-BE49-F238E27FC236}">
                <a16:creationId xmlns:a16="http://schemas.microsoft.com/office/drawing/2014/main" id="{3FD6A417-4764-BB46-88AA-91706C0C3672}"/>
              </a:ext>
            </a:extLst>
          </p:cNvPr>
          <p:cNvSpPr txBox="1"/>
          <p:nvPr/>
        </p:nvSpPr>
        <p:spPr>
          <a:xfrm>
            <a:off x="770466" y="5474418"/>
            <a:ext cx="10681447" cy="461665"/>
          </a:xfrm>
          <a:prstGeom prst="rect">
            <a:avLst/>
          </a:prstGeom>
          <a:noFill/>
        </p:spPr>
        <p:txBody>
          <a:bodyPr wrap="square" rtlCol="0">
            <a:spAutoFit/>
          </a:bodyPr>
          <a:lstStyle/>
          <a:p>
            <a:pPr algn="ctr"/>
            <a:r>
              <a:rPr lang="en-US" sz="2400" b="1" dirty="0">
                <a:solidFill>
                  <a:srgbClr val="003A5D"/>
                </a:solidFill>
                <a:latin typeface="Montserrat SemiBold" pitchFamily="2" charset="77"/>
              </a:rPr>
              <a:t>From 2008 – 2016</a:t>
            </a:r>
          </a:p>
        </p:txBody>
      </p:sp>
      <p:sp>
        <p:nvSpPr>
          <p:cNvPr id="13" name="Text Placeholder 12">
            <a:extLst>
              <a:ext uri="{FF2B5EF4-FFF2-40B4-BE49-F238E27FC236}">
                <a16:creationId xmlns:a16="http://schemas.microsoft.com/office/drawing/2014/main" id="{F683BCD5-1521-F049-B917-B1BAEF4DAA00}"/>
              </a:ext>
            </a:extLst>
          </p:cNvPr>
          <p:cNvSpPr>
            <a:spLocks noGrp="1"/>
          </p:cNvSpPr>
          <p:nvPr>
            <p:ph type="body" sz="quarter" idx="11"/>
          </p:nvPr>
        </p:nvSpPr>
        <p:spPr/>
        <p:txBody>
          <a:bodyPr/>
          <a:lstStyle/>
          <a:p>
            <a:r>
              <a:rPr lang="en-US" b="1" dirty="0"/>
              <a:t>Source: </a:t>
            </a:r>
            <a:r>
              <a:rPr lang="en-US" dirty="0"/>
              <a:t>“The 10 Best Stocks During the Obama Administration,” Motley Fool, 1/19/17. Past performance does not guarantee future results. All data is from sources believed to be reliable but cannot be guaranteed or warranted</a:t>
            </a:r>
          </a:p>
        </p:txBody>
      </p:sp>
    </p:spTree>
    <p:extLst>
      <p:ext uri="{BB962C8B-B14F-4D97-AF65-F5344CB8AC3E}">
        <p14:creationId xmlns:p14="http://schemas.microsoft.com/office/powerpoint/2010/main" val="408312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E9F444-C101-5F45-8DE0-950C3532FA3F}"/>
              </a:ext>
            </a:extLst>
          </p:cNvPr>
          <p:cNvGrpSpPr/>
          <p:nvPr/>
        </p:nvGrpSpPr>
        <p:grpSpPr>
          <a:xfrm>
            <a:off x="4120066" y="1244346"/>
            <a:ext cx="3660830" cy="1077218"/>
            <a:chOff x="2971800" y="670092"/>
            <a:chExt cx="2745619" cy="807913"/>
          </a:xfrm>
        </p:grpSpPr>
        <p:sp>
          <p:nvSpPr>
            <p:cNvPr id="8" name="Arrow: Up 3">
              <a:extLst>
                <a:ext uri="{FF2B5EF4-FFF2-40B4-BE49-F238E27FC236}">
                  <a16:creationId xmlns:a16="http://schemas.microsoft.com/office/drawing/2014/main" id="{046F4010-1505-0141-A1A5-7D5802DF1704}"/>
                </a:ext>
              </a:extLst>
            </p:cNvPr>
            <p:cNvSpPr/>
            <p:nvPr/>
          </p:nvSpPr>
          <p:spPr>
            <a:xfrm>
              <a:off x="2971800" y="795528"/>
              <a:ext cx="489164" cy="484632"/>
            </a:xfrm>
            <a:prstGeom prst="upArrow">
              <a:avLst>
                <a:gd name="adj1" fmla="val 50000"/>
                <a:gd name="adj2" fmla="val 50944"/>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C4B3"/>
                </a:solidFill>
                <a:latin typeface="Montserrat" pitchFamily="2" charset="77"/>
              </a:endParaRPr>
            </a:p>
          </p:txBody>
        </p:sp>
        <p:sp>
          <p:nvSpPr>
            <p:cNvPr id="9" name="Rectangle 8">
              <a:extLst>
                <a:ext uri="{FF2B5EF4-FFF2-40B4-BE49-F238E27FC236}">
                  <a16:creationId xmlns:a16="http://schemas.microsoft.com/office/drawing/2014/main" id="{BF4FBA18-6B75-FB41-8069-3C64F8EF1ADE}"/>
                </a:ext>
              </a:extLst>
            </p:cNvPr>
            <p:cNvSpPr/>
            <p:nvPr/>
          </p:nvSpPr>
          <p:spPr>
            <a:xfrm>
              <a:off x="3551925" y="670092"/>
              <a:ext cx="2165494" cy="807913"/>
            </a:xfrm>
            <a:prstGeom prst="rect">
              <a:avLst/>
            </a:prstGeom>
          </p:spPr>
          <p:txBody>
            <a:bodyPr wrap="none">
              <a:spAutoFit/>
            </a:bodyPr>
            <a:lstStyle/>
            <a:p>
              <a:r>
                <a:rPr lang="en-US" sz="6400" b="1" dirty="0">
                  <a:solidFill>
                    <a:srgbClr val="00C4B3"/>
                  </a:solidFill>
                  <a:latin typeface="Montserrat" pitchFamily="2" charset="77"/>
                </a:rPr>
                <a:t>1,410%</a:t>
              </a:r>
            </a:p>
          </p:txBody>
        </p:sp>
      </p:grpSp>
      <p:sp>
        <p:nvSpPr>
          <p:cNvPr id="11" name="TextBox 10">
            <a:extLst>
              <a:ext uri="{FF2B5EF4-FFF2-40B4-BE49-F238E27FC236}">
                <a16:creationId xmlns:a16="http://schemas.microsoft.com/office/drawing/2014/main" id="{3FD6A417-4764-BB46-88AA-91706C0C3672}"/>
              </a:ext>
            </a:extLst>
          </p:cNvPr>
          <p:cNvSpPr txBox="1"/>
          <p:nvPr/>
        </p:nvSpPr>
        <p:spPr>
          <a:xfrm>
            <a:off x="770466" y="5474418"/>
            <a:ext cx="10681447" cy="461665"/>
          </a:xfrm>
          <a:prstGeom prst="rect">
            <a:avLst/>
          </a:prstGeom>
          <a:noFill/>
        </p:spPr>
        <p:txBody>
          <a:bodyPr wrap="square" rtlCol="0">
            <a:spAutoFit/>
          </a:bodyPr>
          <a:lstStyle/>
          <a:p>
            <a:pPr algn="ctr"/>
            <a:r>
              <a:rPr lang="en-US" sz="2400" b="1" dirty="0">
                <a:solidFill>
                  <a:srgbClr val="003A5D"/>
                </a:solidFill>
                <a:latin typeface="Montserrat SemiBold" pitchFamily="2" charset="77"/>
              </a:rPr>
              <a:t>From 2017 – 2020</a:t>
            </a:r>
          </a:p>
        </p:txBody>
      </p:sp>
      <p:sp>
        <p:nvSpPr>
          <p:cNvPr id="13" name="Text Placeholder 12">
            <a:extLst>
              <a:ext uri="{FF2B5EF4-FFF2-40B4-BE49-F238E27FC236}">
                <a16:creationId xmlns:a16="http://schemas.microsoft.com/office/drawing/2014/main" id="{F683BCD5-1521-F049-B917-B1BAEF4DAA00}"/>
              </a:ext>
            </a:extLst>
          </p:cNvPr>
          <p:cNvSpPr>
            <a:spLocks noGrp="1"/>
          </p:cNvSpPr>
          <p:nvPr>
            <p:ph type="body" sz="quarter" idx="11"/>
          </p:nvPr>
        </p:nvSpPr>
        <p:spPr/>
        <p:txBody>
          <a:bodyPr/>
          <a:lstStyle/>
          <a:p>
            <a:r>
              <a:rPr lang="en-US" b="1" dirty="0"/>
              <a:t>Source: </a:t>
            </a:r>
            <a:r>
              <a:rPr lang="en-US" dirty="0"/>
              <a:t>Yahoo Finance</a:t>
            </a:r>
          </a:p>
        </p:txBody>
      </p:sp>
      <p:pic>
        <p:nvPicPr>
          <p:cNvPr id="2052" name="Picture 4">
            <a:extLst>
              <a:ext uri="{FF2B5EF4-FFF2-40B4-BE49-F238E27FC236}">
                <a16:creationId xmlns:a16="http://schemas.microsoft.com/office/drawing/2014/main" id="{5F5DBACB-C67E-4521-84B2-285A3E14C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402" y="2823126"/>
            <a:ext cx="4311195" cy="215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44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89534E-9FDB-4983-9A91-F3E6CB42494C}"/>
              </a:ext>
            </a:extLst>
          </p:cNvPr>
          <p:cNvSpPr>
            <a:spLocks noGrp="1"/>
          </p:cNvSpPr>
          <p:nvPr>
            <p:ph type="body" sz="quarter" idx="11"/>
          </p:nvPr>
        </p:nvSpPr>
        <p:spPr/>
        <p:txBody>
          <a:bodyPr/>
          <a:lstStyle/>
          <a:p>
            <a:r>
              <a:rPr lang="en-US" b="1" dirty="0"/>
              <a:t>Source: </a:t>
            </a:r>
            <a:r>
              <a:rPr lang="en-US" dirty="0"/>
              <a:t>https://www.cnbc.com/2023/01/14/best-performing-stocks-of-2022.html</a:t>
            </a:r>
          </a:p>
        </p:txBody>
      </p:sp>
      <p:sp>
        <p:nvSpPr>
          <p:cNvPr id="8" name="Arrow: Up 3">
            <a:extLst>
              <a:ext uri="{FF2B5EF4-FFF2-40B4-BE49-F238E27FC236}">
                <a16:creationId xmlns:a16="http://schemas.microsoft.com/office/drawing/2014/main" id="{1EC2F4D8-D956-4FA7-9A3C-C499933AB6FA}"/>
              </a:ext>
            </a:extLst>
          </p:cNvPr>
          <p:cNvSpPr/>
          <p:nvPr/>
        </p:nvSpPr>
        <p:spPr>
          <a:xfrm>
            <a:off x="4120063" y="1411594"/>
            <a:ext cx="652219" cy="646176"/>
          </a:xfrm>
          <a:prstGeom prst="upArrow">
            <a:avLst>
              <a:gd name="adj1" fmla="val 50000"/>
              <a:gd name="adj2" fmla="val 50944"/>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C4B3"/>
              </a:solidFill>
              <a:latin typeface="Montserrat" pitchFamily="2" charset="77"/>
            </a:endParaRPr>
          </a:p>
        </p:txBody>
      </p:sp>
      <p:sp>
        <p:nvSpPr>
          <p:cNvPr id="9" name="Rectangle 8">
            <a:extLst>
              <a:ext uri="{FF2B5EF4-FFF2-40B4-BE49-F238E27FC236}">
                <a16:creationId xmlns:a16="http://schemas.microsoft.com/office/drawing/2014/main" id="{3B64EC1D-CC18-4D90-A991-C3C898797DE3}"/>
              </a:ext>
            </a:extLst>
          </p:cNvPr>
          <p:cNvSpPr/>
          <p:nvPr/>
        </p:nvSpPr>
        <p:spPr>
          <a:xfrm>
            <a:off x="4893564" y="1244346"/>
            <a:ext cx="2071401" cy="1077218"/>
          </a:xfrm>
          <a:prstGeom prst="rect">
            <a:avLst/>
          </a:prstGeom>
        </p:spPr>
        <p:txBody>
          <a:bodyPr wrap="none">
            <a:spAutoFit/>
          </a:bodyPr>
          <a:lstStyle/>
          <a:p>
            <a:r>
              <a:rPr lang="en-US" sz="6400" b="1" dirty="0">
                <a:solidFill>
                  <a:srgbClr val="00C4B3"/>
                </a:solidFill>
                <a:latin typeface="Montserrat" pitchFamily="2" charset="77"/>
              </a:rPr>
              <a:t>119%</a:t>
            </a:r>
          </a:p>
        </p:txBody>
      </p:sp>
      <p:sp>
        <p:nvSpPr>
          <p:cNvPr id="10" name="TextBox 9">
            <a:extLst>
              <a:ext uri="{FF2B5EF4-FFF2-40B4-BE49-F238E27FC236}">
                <a16:creationId xmlns:a16="http://schemas.microsoft.com/office/drawing/2014/main" id="{7E619019-AED5-4468-805E-64A8E2FBD8D9}"/>
              </a:ext>
            </a:extLst>
          </p:cNvPr>
          <p:cNvSpPr txBox="1"/>
          <p:nvPr/>
        </p:nvSpPr>
        <p:spPr>
          <a:xfrm>
            <a:off x="755276" y="5474418"/>
            <a:ext cx="10681447" cy="461665"/>
          </a:xfrm>
          <a:prstGeom prst="rect">
            <a:avLst/>
          </a:prstGeom>
          <a:noFill/>
        </p:spPr>
        <p:txBody>
          <a:bodyPr wrap="square" rtlCol="0">
            <a:spAutoFit/>
          </a:bodyPr>
          <a:lstStyle/>
          <a:p>
            <a:pPr algn="ctr"/>
            <a:r>
              <a:rPr lang="en-US" sz="2400" b="1" dirty="0">
                <a:solidFill>
                  <a:srgbClr val="003A5D"/>
                </a:solidFill>
                <a:latin typeface="Montserrat SemiBold" pitchFamily="2" charset="77"/>
              </a:rPr>
              <a:t>In 2022</a:t>
            </a:r>
          </a:p>
        </p:txBody>
      </p:sp>
      <p:pic>
        <p:nvPicPr>
          <p:cNvPr id="3" name="Picture 2">
            <a:extLst>
              <a:ext uri="{FF2B5EF4-FFF2-40B4-BE49-F238E27FC236}">
                <a16:creationId xmlns:a16="http://schemas.microsoft.com/office/drawing/2014/main" id="{15F9925F-DACD-E2CD-6C73-AC7797528C6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36800" y="2625944"/>
            <a:ext cx="7556500" cy="200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58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89534E-9FDB-4983-9A91-F3E6CB42494C}"/>
              </a:ext>
            </a:extLst>
          </p:cNvPr>
          <p:cNvSpPr>
            <a:spLocks noGrp="1"/>
          </p:cNvSpPr>
          <p:nvPr>
            <p:ph type="body" sz="quarter" idx="11"/>
          </p:nvPr>
        </p:nvSpPr>
        <p:spPr/>
        <p:txBody>
          <a:bodyPr/>
          <a:lstStyle/>
          <a:p>
            <a:r>
              <a:rPr lang="en-US" b="1" dirty="0"/>
              <a:t>Source: </a:t>
            </a:r>
            <a:r>
              <a:rPr lang="en-US" dirty="0"/>
              <a:t>https://finance.yahoo.com/news/youll-never-guess-top-performing-213729104.html</a:t>
            </a:r>
          </a:p>
        </p:txBody>
      </p:sp>
      <p:sp>
        <p:nvSpPr>
          <p:cNvPr id="8" name="Arrow: Up 3">
            <a:extLst>
              <a:ext uri="{FF2B5EF4-FFF2-40B4-BE49-F238E27FC236}">
                <a16:creationId xmlns:a16="http://schemas.microsoft.com/office/drawing/2014/main" id="{1EC2F4D8-D956-4FA7-9A3C-C499933AB6FA}"/>
              </a:ext>
            </a:extLst>
          </p:cNvPr>
          <p:cNvSpPr/>
          <p:nvPr/>
        </p:nvSpPr>
        <p:spPr>
          <a:xfrm>
            <a:off x="4120063" y="1411594"/>
            <a:ext cx="652219" cy="646176"/>
          </a:xfrm>
          <a:prstGeom prst="upArrow">
            <a:avLst>
              <a:gd name="adj1" fmla="val 50000"/>
              <a:gd name="adj2" fmla="val 50944"/>
            </a:avLst>
          </a:prstGeom>
          <a:solidFill>
            <a:srgbClr val="00C4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C4B3"/>
              </a:solidFill>
              <a:latin typeface="Montserrat" pitchFamily="2" charset="77"/>
            </a:endParaRPr>
          </a:p>
        </p:txBody>
      </p:sp>
      <p:sp>
        <p:nvSpPr>
          <p:cNvPr id="9" name="Rectangle 8">
            <a:extLst>
              <a:ext uri="{FF2B5EF4-FFF2-40B4-BE49-F238E27FC236}">
                <a16:creationId xmlns:a16="http://schemas.microsoft.com/office/drawing/2014/main" id="{3B64EC1D-CC18-4D90-A991-C3C898797DE3}"/>
              </a:ext>
            </a:extLst>
          </p:cNvPr>
          <p:cNvSpPr/>
          <p:nvPr/>
        </p:nvSpPr>
        <p:spPr>
          <a:xfrm>
            <a:off x="4893564" y="1244346"/>
            <a:ext cx="3801041" cy="1077218"/>
          </a:xfrm>
          <a:prstGeom prst="rect">
            <a:avLst/>
          </a:prstGeom>
        </p:spPr>
        <p:txBody>
          <a:bodyPr wrap="none">
            <a:spAutoFit/>
          </a:bodyPr>
          <a:lstStyle/>
          <a:p>
            <a:r>
              <a:rPr lang="en-US" sz="6400" b="1" dirty="0">
                <a:solidFill>
                  <a:srgbClr val="00C4B3"/>
                </a:solidFill>
                <a:latin typeface="Montserrat" pitchFamily="2" charset="77"/>
              </a:rPr>
              <a:t>191,852%</a:t>
            </a:r>
          </a:p>
        </p:txBody>
      </p:sp>
      <p:sp>
        <p:nvSpPr>
          <p:cNvPr id="10" name="TextBox 9">
            <a:extLst>
              <a:ext uri="{FF2B5EF4-FFF2-40B4-BE49-F238E27FC236}">
                <a16:creationId xmlns:a16="http://schemas.microsoft.com/office/drawing/2014/main" id="{7E619019-AED5-4468-805E-64A8E2FBD8D9}"/>
              </a:ext>
            </a:extLst>
          </p:cNvPr>
          <p:cNvSpPr txBox="1"/>
          <p:nvPr/>
        </p:nvSpPr>
        <p:spPr>
          <a:xfrm>
            <a:off x="755276" y="5474418"/>
            <a:ext cx="10681447" cy="461665"/>
          </a:xfrm>
          <a:prstGeom prst="rect">
            <a:avLst/>
          </a:prstGeom>
          <a:noFill/>
        </p:spPr>
        <p:txBody>
          <a:bodyPr wrap="square" rtlCol="0">
            <a:spAutoFit/>
          </a:bodyPr>
          <a:lstStyle/>
          <a:p>
            <a:pPr algn="ctr"/>
            <a:r>
              <a:rPr lang="en-US" sz="2400" b="1" dirty="0">
                <a:solidFill>
                  <a:srgbClr val="003A5D"/>
                </a:solidFill>
                <a:latin typeface="Montserrat SemiBold" pitchFamily="2" charset="77"/>
              </a:rPr>
              <a:t>Last 30 Years</a:t>
            </a:r>
          </a:p>
        </p:txBody>
      </p:sp>
      <p:pic>
        <p:nvPicPr>
          <p:cNvPr id="1026" name="Picture 2" descr="The History Of The Monster Logo - Hatchwise">
            <a:extLst>
              <a:ext uri="{FF2B5EF4-FFF2-40B4-BE49-F238E27FC236}">
                <a16:creationId xmlns:a16="http://schemas.microsoft.com/office/drawing/2014/main" id="{5B3477A7-3A01-1BB8-D650-81E72DCCE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145" y="2830303"/>
            <a:ext cx="5565455" cy="252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59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Summer of 2004…</a:t>
            </a:r>
          </a:p>
        </p:txBody>
      </p:sp>
      <p:sp>
        <p:nvSpPr>
          <p:cNvPr id="4" name="Text Placeholder 3">
            <a:extLst>
              <a:ext uri="{FF2B5EF4-FFF2-40B4-BE49-F238E27FC236}">
                <a16:creationId xmlns:a16="http://schemas.microsoft.com/office/drawing/2014/main" id="{55289396-B858-4C3E-B691-7A5651A35E99}"/>
              </a:ext>
            </a:extLst>
          </p:cNvPr>
          <p:cNvSpPr>
            <a:spLocks noGrp="1"/>
          </p:cNvSpPr>
          <p:nvPr>
            <p:ph type="body" sz="quarter" idx="10"/>
          </p:nvPr>
        </p:nvSpPr>
        <p:spPr/>
        <p:txBody>
          <a:bodyPr/>
          <a:lstStyle/>
          <a:p>
            <a:r>
              <a:rPr lang="en-US" dirty="0"/>
              <a:t>Two Companies Go Public</a:t>
            </a:r>
          </a:p>
        </p:txBody>
      </p:sp>
      <p:sp>
        <p:nvSpPr>
          <p:cNvPr id="5" name="Text Placeholder 4">
            <a:extLst>
              <a:ext uri="{FF2B5EF4-FFF2-40B4-BE49-F238E27FC236}">
                <a16:creationId xmlns:a16="http://schemas.microsoft.com/office/drawing/2014/main" id="{151E40C0-4A33-4E18-8892-FD32FAEBABEC}"/>
              </a:ext>
            </a:extLst>
          </p:cNvPr>
          <p:cNvSpPr>
            <a:spLocks noGrp="1"/>
          </p:cNvSpPr>
          <p:nvPr>
            <p:ph type="body" sz="quarter" idx="11"/>
          </p:nvPr>
        </p:nvSpPr>
        <p:spPr/>
        <p:txBody>
          <a:bodyPr/>
          <a:lstStyle/>
          <a:p>
            <a:endParaRPr lang="en-US"/>
          </a:p>
        </p:txBody>
      </p:sp>
      <p:pic>
        <p:nvPicPr>
          <p:cNvPr id="6146" name="Picture 2" descr="https://lh6.googleusercontent.com/-CzY5p4g2klg/AAAAAAAAAAI/AAAAAAAAA58/shbGSVw6mvo/s0-c-k-no-ns/photo.jpg"/>
          <p:cNvPicPr>
            <a:picLocks noChangeAspect="1" noChangeArrowheads="1"/>
          </p:cNvPicPr>
          <p:nvPr/>
        </p:nvPicPr>
        <p:blipFill>
          <a:blip r:embed="rId3" cstate="email">
            <a:clrChange>
              <a:clrFrom>
                <a:srgbClr val="F2F1EF"/>
              </a:clrFrom>
              <a:clrTo>
                <a:srgbClr val="F2F1EF">
                  <a:alpha val="0"/>
                </a:srgbClr>
              </a:clrTo>
            </a:clrChange>
            <a:extLst>
              <a:ext uri="{28A0092B-C50C-407E-A947-70E740481C1C}">
                <a14:useLocalDpi xmlns:a14="http://schemas.microsoft.com/office/drawing/2010/main" val="0"/>
              </a:ext>
            </a:extLst>
          </a:blip>
          <a:srcRect/>
          <a:stretch>
            <a:fillRect/>
          </a:stretch>
        </p:blipFill>
        <p:spPr bwMode="auto">
          <a:xfrm>
            <a:off x="1744473" y="1647054"/>
            <a:ext cx="3883348" cy="38833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wired.com/wp-content/uploads/2015/09/google-logo-1200x630.jpg"/>
          <p:cNvPicPr>
            <a:picLocks noChangeAspect="1" noChangeArrowheads="1"/>
          </p:cNvPicPr>
          <p:nvPr/>
        </p:nvPicPr>
        <p:blipFill rotWithShape="1">
          <a:blip r:embed="rId4" cstate="email">
            <a:clrChange>
              <a:clrFrom>
                <a:srgbClr val="F4F4F4"/>
              </a:clrFrom>
              <a:clrTo>
                <a:srgbClr val="F4F4F4">
                  <a:alpha val="0"/>
                </a:srgbClr>
              </a:clrTo>
            </a:clrChange>
            <a:extLst>
              <a:ext uri="{28A0092B-C50C-407E-A947-70E740481C1C}">
                <a14:useLocalDpi xmlns:a14="http://schemas.microsoft.com/office/drawing/2010/main" val="0"/>
              </a:ext>
            </a:extLst>
          </a:blip>
          <a:srcRect t="-3603"/>
          <a:stretch/>
        </p:blipFill>
        <p:spPr bwMode="auto">
          <a:xfrm>
            <a:off x="6101292" y="1614737"/>
            <a:ext cx="4356608" cy="391566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AB48139D-B2E1-6848-A694-4B3020483A79}"/>
              </a:ext>
            </a:extLst>
          </p:cNvPr>
          <p:cNvCxnSpPr>
            <a:cxnSpLocks/>
          </p:cNvCxnSpPr>
          <p:nvPr/>
        </p:nvCxnSpPr>
        <p:spPr>
          <a:xfrm>
            <a:off x="884229" y="1002552"/>
            <a:ext cx="4850527" cy="0"/>
          </a:xfrm>
          <a:prstGeom prst="line">
            <a:avLst/>
          </a:prstGeom>
          <a:ln w="38100">
            <a:solidFill>
              <a:srgbClr val="00C4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51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5DD2530-836C-B840-A85F-9E895399A3E4}" vid="{F16E9177-528F-574E-8A0A-565C97BF1D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12030</TotalTime>
  <Words>11309</Words>
  <Application>Microsoft Office PowerPoint</Application>
  <PresentationFormat>Widescreen</PresentationFormat>
  <Paragraphs>597</Paragraphs>
  <Slides>109</Slides>
  <Notes>105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109</vt:i4>
      </vt:variant>
    </vt:vector>
  </HeadingPairs>
  <TitlesOfParts>
    <vt:vector size="123" baseType="lpstr">
      <vt:lpstr>Calibri</vt:lpstr>
      <vt:lpstr>Museo Sans 300</vt:lpstr>
      <vt:lpstr>Montserrat</vt:lpstr>
      <vt:lpstr>Montserrat Medium</vt:lpstr>
      <vt:lpstr>Calibri Light</vt:lpstr>
      <vt:lpstr>Montserrat Regular</vt:lpstr>
      <vt:lpstr>Avenir LT Std 35 Light</vt:lpstr>
      <vt:lpstr>Avenir LT Std 45 Book</vt:lpstr>
      <vt:lpstr>Arial Narrow</vt:lpstr>
      <vt:lpstr>Montserrat SemiBold</vt:lpstr>
      <vt:lpstr>Museo Sans Cond 300</vt:lpstr>
      <vt:lpstr>Arial</vt:lpstr>
      <vt:lpstr>Montserrat ExtraBold</vt:lpstr>
      <vt:lpstr>Office Theme</vt:lpstr>
      <vt:lpstr>Freedom, Prosperity &amp; Innovation</vt:lpstr>
      <vt:lpstr>Markets Have Rewarded Discipline</vt:lpstr>
      <vt:lpstr>PowerPoint Presentation</vt:lpstr>
      <vt:lpstr>PowerPoint Presentation</vt:lpstr>
      <vt:lpstr>PowerPoint Presentation</vt:lpstr>
      <vt:lpstr>PowerPoint Presentation</vt:lpstr>
      <vt:lpstr>PowerPoint Presentation</vt:lpstr>
      <vt:lpstr>PowerPoint Presentation</vt:lpstr>
      <vt:lpstr>Growth of Wealth</vt:lpstr>
      <vt:lpstr>Money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Trade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Innovation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PowerPoint Presentation</vt:lpstr>
      <vt:lpstr>PowerPoint Presentation</vt:lpstr>
      <vt:lpstr>PowerPoint Presentation</vt:lpstr>
      <vt:lpstr>PowerPoint Presentation</vt:lpstr>
      <vt:lpstr>PowerPoint Presentation</vt:lpstr>
      <vt:lpstr>PowerPoint Presentation</vt:lpstr>
      <vt:lpstr>Bubble Companies</vt:lpstr>
      <vt:lpstr>PowerPoint Presentation</vt:lpstr>
      <vt:lpstr>South Sea Stock (Dec. 1718 – Dec. 1721)</vt:lpstr>
      <vt:lpstr>PowerPoint Presentation</vt:lpstr>
      <vt:lpstr>Dotcom Bubble</vt:lpstr>
      <vt:lpstr>PowerPoint Presentation</vt:lpstr>
      <vt:lpstr>PowerPoint Presentation</vt:lpstr>
      <vt:lpstr>Daily $ Value of 1 Bitcoin</vt:lpstr>
      <vt:lpstr>Bubbles Compared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Freedom</vt:lpstr>
      <vt:lpstr>PowerPoint Presentation</vt:lpstr>
      <vt:lpstr>The Path to Democratization</vt:lpstr>
      <vt:lpstr>The Incredible Decline in Global Poverty</vt:lpstr>
      <vt:lpstr>PowerPoint Presentation</vt:lpstr>
      <vt:lpstr>Korean Per Capita GDP</vt:lpstr>
      <vt:lpstr>South Korea vs. North Korea</vt:lpstr>
      <vt:lpstr>International Market Returns (2003 – 2022)</vt:lpstr>
      <vt:lpstr>Emerging Market Returns (2003 – 2022)</vt:lpstr>
      <vt:lpstr>Entrepreneurship &amp; Disruption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IBM and the Seven Dwarfs</vt:lpstr>
      <vt:lpstr>Growth of $100 Dollars With Dividends</vt:lpstr>
      <vt:lpstr>PowerPoint Presentation</vt:lpstr>
      <vt:lpstr>PowerPoint Presentation</vt:lpstr>
      <vt:lpstr>PowerPoint Presentation</vt:lpstr>
      <vt:lpstr>Growth of $100 Dollars With Dividends</vt:lpstr>
      <vt:lpstr>PowerPoint Presentation</vt:lpstr>
      <vt:lpstr>PowerPoint Presentation</vt:lpstr>
      <vt:lpstr>U.S. Transportation</vt:lpstr>
      <vt:lpstr>PowerPoint Presentation</vt:lpstr>
      <vt:lpstr>PowerPoint Presentation</vt:lpstr>
      <vt:lpstr>PowerPoint Presentation</vt:lpstr>
      <vt:lpstr>PowerPoint Presentation</vt:lpstr>
      <vt:lpstr>PowerPoint Presentation</vt:lpstr>
      <vt:lpstr>In the Summer of 2004…</vt:lpstr>
      <vt:lpstr>PowerPoint Presentation</vt:lpstr>
      <vt:lpstr>PowerPoint Presentation</vt:lpstr>
      <vt:lpstr>PowerPoint Presentation</vt:lpstr>
      <vt:lpstr>PowerPoint Presentation</vt:lpstr>
      <vt:lpstr>PowerPoint Presentation</vt:lpstr>
      <vt:lpstr>Invest FOR the Future, Not IN the Future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Freedom, Prosperity &amp; Innovation</dc:title>
  <dc:creator>Mikhael Frazier</dc:creator>
  <cp:lastModifiedBy>William Chettle</cp:lastModifiedBy>
  <cp:revision>59</cp:revision>
  <dcterms:created xsi:type="dcterms:W3CDTF">2020-08-10T13:58:53Z</dcterms:created>
  <dcterms:modified xsi:type="dcterms:W3CDTF">2023-10-10T20:49:54Z</dcterms:modified>
</cp:coreProperties>
</file>